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9" r:id="rId3"/>
    <p:sldMasterId id="2147483712" r:id="rId4"/>
    <p:sldMasterId id="2147483725" r:id="rId5"/>
    <p:sldMasterId id="2147483737" r:id="rId6"/>
    <p:sldMasterId id="2147483750" r:id="rId7"/>
  </p:sldMasterIdLst>
  <p:notesMasterIdLst>
    <p:notesMasterId r:id="rId56"/>
  </p:notesMasterIdLst>
  <p:sldIdLst>
    <p:sldId id="257" r:id="rId8"/>
    <p:sldId id="325" r:id="rId9"/>
    <p:sldId id="307" r:id="rId10"/>
    <p:sldId id="310" r:id="rId11"/>
    <p:sldId id="311" r:id="rId12"/>
    <p:sldId id="335" r:id="rId13"/>
    <p:sldId id="332" r:id="rId14"/>
    <p:sldId id="333" r:id="rId15"/>
    <p:sldId id="334" r:id="rId16"/>
    <p:sldId id="323" r:id="rId17"/>
    <p:sldId id="339" r:id="rId18"/>
    <p:sldId id="324" r:id="rId19"/>
    <p:sldId id="356" r:id="rId20"/>
    <p:sldId id="337" r:id="rId21"/>
    <p:sldId id="338" r:id="rId22"/>
    <p:sldId id="312" r:id="rId23"/>
    <p:sldId id="308" r:id="rId24"/>
    <p:sldId id="309" r:id="rId25"/>
    <p:sldId id="350" r:id="rId26"/>
    <p:sldId id="351" r:id="rId27"/>
    <p:sldId id="327" r:id="rId28"/>
    <p:sldId id="340" r:id="rId29"/>
    <p:sldId id="352" r:id="rId30"/>
    <p:sldId id="342" r:id="rId31"/>
    <p:sldId id="320" r:id="rId32"/>
    <p:sldId id="344" r:id="rId33"/>
    <p:sldId id="321" r:id="rId34"/>
    <p:sldId id="346" r:id="rId35"/>
    <p:sldId id="322" r:id="rId36"/>
    <p:sldId id="330" r:id="rId37"/>
    <p:sldId id="317" r:id="rId38"/>
    <p:sldId id="345" r:id="rId39"/>
    <p:sldId id="341" r:id="rId40"/>
    <p:sldId id="353" r:id="rId41"/>
    <p:sldId id="355" r:id="rId42"/>
    <p:sldId id="328" r:id="rId43"/>
    <p:sldId id="329" r:id="rId44"/>
    <p:sldId id="348" r:id="rId45"/>
    <p:sldId id="331" r:id="rId46"/>
    <p:sldId id="343" r:id="rId47"/>
    <p:sldId id="347" r:id="rId48"/>
    <p:sldId id="313" r:id="rId49"/>
    <p:sldId id="314" r:id="rId50"/>
    <p:sldId id="315" r:id="rId51"/>
    <p:sldId id="336" r:id="rId52"/>
    <p:sldId id="305" r:id="rId53"/>
    <p:sldId id="306" r:id="rId54"/>
    <p:sldId id="303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1608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0BD72-BF61-4202-BCC8-A5A76962FB63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2F40E-1166-45DD-8E1F-812D3064D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89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F26F88-0E44-413F-AF06-742A4FC442AE}" type="slidenum">
              <a:rPr lang="ru-RU" altLang="uk-UA" smtClean="0"/>
              <a:pPr/>
              <a:t>1</a:t>
            </a:fld>
            <a:endParaRPr lang="ru-RU" altLang="uk-UA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714375"/>
            <a:ext cx="4762500" cy="357187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altLang="uk-UA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33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2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2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8557A8-5EA1-437F-877E-4F8287E78049}" type="slidenum">
              <a:rPr lang="uk-UA" altLang="en-US" smtClean="0">
                <a:latin typeface="Arial" charset="0"/>
                <a:cs typeface="Arial" charset="0"/>
              </a:rPr>
              <a:pPr/>
              <a:t>2</a:t>
            </a:fld>
            <a:endParaRPr lang="uk-UA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20787848-DB7B-4035-8A7C-07779F64812D}" type="slidenum">
              <a:rPr lang="ru-RU">
                <a:latin typeface="Times New Roman" pitchFamily="18" charset="0"/>
                <a:ea typeface="Microsoft YaHei" pitchFamily="34" charset="-122"/>
              </a:rPr>
              <a:pPr>
                <a:buFont typeface="Times New Roman" pitchFamily="18" charset="0"/>
                <a:buNone/>
              </a:pPr>
              <a:t>46</a:t>
            </a:fld>
            <a:endParaRPr lang="ru-RU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tle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2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4" y="1628775"/>
            <a:ext cx="6480175" cy="1079500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781300"/>
            <a:ext cx="5688012" cy="8636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E73137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50"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531B8A67-8C17-4590-B867-A5A693CC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97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077FD-88A3-43D3-9739-8CABCB2559D1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B8A67-8C17-4590-B867-A5A693CC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88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7014" y="115888"/>
            <a:ext cx="2109787" cy="6265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6064" y="115888"/>
            <a:ext cx="6178550" cy="6265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077FD-88A3-43D3-9739-8CABCB2559D1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B8A67-8C17-4590-B867-A5A693CC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1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17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6064" y="692150"/>
            <a:ext cx="4143375" cy="568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41838" y="692150"/>
            <a:ext cx="4144962" cy="568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077FD-88A3-43D3-9739-8CABCB2559D1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B8A67-8C17-4590-B867-A5A693CC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856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17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6064" y="692150"/>
            <a:ext cx="8440737" cy="276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6064" y="3613150"/>
            <a:ext cx="8440737" cy="276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077FD-88A3-43D3-9739-8CABCB2559D1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B8A67-8C17-4590-B867-A5A693CC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234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dvanter_pres_new-2-cov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31013" y="5589588"/>
            <a:ext cx="1773237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uk-UA" sz="1000" b="0" dirty="0" smtClean="0">
                <a:solidFill>
                  <a:schemeClr val="bg1"/>
                </a:solidFill>
                <a:latin typeface="Verdana" panose="020B0604030504040204" pitchFamily="34" charset="0"/>
              </a:rPr>
              <a:t>www.advanter.ua</a:t>
            </a:r>
            <a:r>
              <a:rPr lang="en-US" altLang="uk-UA" sz="1000" b="0" dirty="0" smtClean="0">
                <a:solidFill>
                  <a:srgbClr val="5E6A71"/>
                </a:solidFill>
                <a:latin typeface="Verdana" panose="020B0604030504040204" pitchFamily="34" charset="0"/>
              </a:rPr>
              <a:t> </a:t>
            </a:r>
            <a:endParaRPr lang="ru-RU" altLang="uk-UA" sz="1000" b="0" dirty="0" smtClean="0">
              <a:solidFill>
                <a:srgbClr val="5E6A71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5157788"/>
            <a:ext cx="230346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92275" y="2636838"/>
            <a:ext cx="7092950" cy="712787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3417888"/>
            <a:ext cx="7092950" cy="1019175"/>
          </a:xfrm>
        </p:spPr>
        <p:txBody>
          <a:bodyPr bIns="45720"/>
          <a:lstStyle>
            <a:lvl1pPr marL="0" indent="0">
              <a:buFont typeface="Verdana" pitchFamily="34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508" y="211773"/>
            <a:ext cx="7705725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914400"/>
            <a:ext cx="7705725" cy="528320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89DB5B71-BADD-4FC5-898B-B429B5D1F5F2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4964B0D5-F0D4-4DA7-960B-08DCE110EE93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3" y="1303338"/>
            <a:ext cx="3776662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3275" y="1303338"/>
            <a:ext cx="3776663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4A0076E0-E630-4F23-A9E5-3E9E9EADA7CD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6D092F0E-6862-4B41-8EA6-8916B7449267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1839568A-9152-447A-89DA-1964A5C28B58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077FD-88A3-43D3-9739-8CABCB2559D1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B8A67-8C17-4590-B867-A5A693CC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735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B858B114-6E20-4884-95E7-785C0D918B3B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0F62851F-8B14-436B-9A29-17C916E02506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9FFA2186-5990-4DBB-AEE2-450B6223E253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7CDDCAC6-217C-4FE4-B1ED-62E4CAED1092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45250" y="404813"/>
            <a:ext cx="1944688" cy="5472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1188" y="404813"/>
            <a:ext cx="5681662" cy="5472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9954EF69-A010-48DC-A7DB-585D804E9C5A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93021" y="3539085"/>
            <a:ext cx="5828765" cy="1470026"/>
          </a:xfrm>
          <a:prstGeom prst="rect">
            <a:avLst/>
          </a:prstGeom>
        </p:spPr>
        <p:txBody>
          <a:bodyPr lIns="0" tIns="34016" rIns="86402" bIns="0" rtlCol="0">
            <a:normAutofit/>
          </a:bodyPr>
          <a:lstStyle>
            <a:lvl1pPr algn="l" defTabSz="86401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de-DE" sz="4200" b="1" kern="1200" cap="all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218150" y="5180653"/>
            <a:ext cx="5886114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3505" indent="-253505" algn="l" defTabSz="86401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 lang="de-DE" sz="2300" b="0" kern="1200" baseline="0" dirty="0" err="1" smtClean="0">
                <a:solidFill>
                  <a:srgbClr val="0075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65" y="2130315"/>
            <a:ext cx="7773071" cy="14700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0928" y="3885976"/>
            <a:ext cx="6402144" cy="175230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40AB5-E891-4D06-BFA4-7DE0D09F3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A8094-BAB6-42B3-A4D8-98124F20E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799" y="4406795"/>
            <a:ext cx="7771578" cy="136252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799" y="2906502"/>
            <a:ext cx="7771578" cy="150029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40331-FDAA-47D5-B44F-606BDC965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81097" y="2437766"/>
            <a:ext cx="2974824" cy="36558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9286" y="2437766"/>
            <a:ext cx="2976318" cy="36558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D6289-12BD-408D-9058-BEF8087E4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077FD-88A3-43D3-9739-8CABCB2559D1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B8A67-8C17-4590-B867-A5A693CC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067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6" y="273850"/>
            <a:ext cx="8230048" cy="11441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77" y="1535574"/>
            <a:ext cx="4041101" cy="640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77" y="2175677"/>
            <a:ext cx="4041101" cy="394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429" y="1535574"/>
            <a:ext cx="4042595" cy="640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429" y="2175677"/>
            <a:ext cx="4042595" cy="394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754E-E6E2-4359-BDE5-003A95541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04DC-4412-4D61-AF58-6E8838AC3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0B0EC-DFEF-4D81-A838-B36515E2B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7" y="273850"/>
            <a:ext cx="3009172" cy="11609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165" y="273850"/>
            <a:ext cx="5111859" cy="5851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77" y="1434770"/>
            <a:ext cx="3009172" cy="46907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02457-A6E1-4310-B631-87A015691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063" y="4799929"/>
            <a:ext cx="5486698" cy="5678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063" y="613223"/>
            <a:ext cx="5486698" cy="4114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063" y="5367788"/>
            <a:ext cx="5486698" cy="8047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C11F0-17D4-4765-9891-C8694A73D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3D279-4C63-4BEF-87D1-D726854E5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70328" y="381374"/>
            <a:ext cx="1675579" cy="571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2099" y="381374"/>
            <a:ext cx="4884864" cy="571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09F44-45C6-4A9B-A403-DFF13856E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100" y="381375"/>
            <a:ext cx="6703807" cy="3796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D9235-4ABF-409B-9FD3-5CE023919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tle2"/>
          <p:cNvPicPr>
            <a:picLocks noChangeAspect="1" noChangeArrowheads="1"/>
          </p:cNvPicPr>
          <p:nvPr/>
        </p:nvPicPr>
        <p:blipFill>
          <a:blip r:embed="rId2"/>
          <a:srcRect l="20026" t="36531" r="10490" b="11382"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1628775"/>
            <a:ext cx="6480175" cy="10795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781300"/>
            <a:ext cx="5688012" cy="8636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E73137"/>
                </a:solidFill>
              </a:defRPr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4247894-3E14-4126-82DA-FDA80BBB58D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66041-4D29-4C62-B585-B904C6291FE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6064" y="692150"/>
            <a:ext cx="4143375" cy="568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41838" y="692150"/>
            <a:ext cx="4144962" cy="568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077FD-88A3-43D3-9739-8CABCB2559D1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B8A67-8C17-4590-B867-A5A693CC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101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5EF01-92E3-48C3-82CF-2AED2033AC1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6063" y="1125538"/>
            <a:ext cx="4143375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41838" y="1125538"/>
            <a:ext cx="4144962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E80E8-954B-4924-B1B3-0880D9B1D90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BA155-F85C-44DE-82A5-6A214FC6E89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62932-53E8-449A-A3D0-D8071C2E715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4743B-134B-42FF-A4E5-70DA09F01CC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D64BF-34A1-43FF-BE86-E22D1E57425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B1698-8B97-435F-90B2-0CBBDC73A6E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C1AB-2923-4046-8A7A-4300B5A241C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7013" y="274638"/>
            <a:ext cx="2109787" cy="6107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6063" y="274638"/>
            <a:ext cx="6178550" cy="6107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03B5-8925-4AB6-B361-338E07CAF4D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6063" y="1125538"/>
            <a:ext cx="8440737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6063" y="3829050"/>
            <a:ext cx="8440737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5F15-A001-4164-9F53-705A78C696C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077FD-88A3-43D3-9739-8CABCB2559D1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B8A67-8C17-4590-B867-A5A693CC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442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dvanter_pres_new-2-cov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31013" y="5589588"/>
            <a:ext cx="1773237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uk-UA" sz="1000" b="0" dirty="0" smtClean="0">
                <a:solidFill>
                  <a:schemeClr val="bg1"/>
                </a:solidFill>
                <a:latin typeface="Verdana" panose="020B0604030504040204" pitchFamily="34" charset="0"/>
              </a:rPr>
              <a:t>www.advanter.ua</a:t>
            </a:r>
            <a:r>
              <a:rPr lang="en-US" altLang="uk-UA" sz="1000" b="0" dirty="0" smtClean="0">
                <a:solidFill>
                  <a:srgbClr val="5E6A71"/>
                </a:solidFill>
                <a:latin typeface="Verdana" panose="020B0604030504040204" pitchFamily="34" charset="0"/>
              </a:rPr>
              <a:t> </a:t>
            </a:r>
            <a:endParaRPr lang="ru-RU" altLang="uk-UA" sz="1000" b="0" dirty="0" smtClean="0">
              <a:solidFill>
                <a:srgbClr val="5E6A71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5157788"/>
            <a:ext cx="230346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92275" y="2636838"/>
            <a:ext cx="7092950" cy="712787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3417888"/>
            <a:ext cx="7092950" cy="1019175"/>
          </a:xfrm>
        </p:spPr>
        <p:txBody>
          <a:bodyPr bIns="45720"/>
          <a:lstStyle>
            <a:lvl1pPr marL="0" indent="0">
              <a:buFont typeface="Verdana" pitchFamily="34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166FD6A5-36A9-4DD6-8734-4A6BE8328277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2CD069E3-063E-4FC3-87E8-0F71423DE069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3" y="1303338"/>
            <a:ext cx="3776662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3275" y="1303338"/>
            <a:ext cx="3776663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025AD59A-8B56-4433-B8B6-A1E4D1BC1E29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B89ADD7D-BB14-4D6A-BD45-41BFBFEF20D3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C2A94542-8DCE-4B79-A17A-FDB3CCE75655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617531DE-1626-4838-BBE5-D2E87F86CDB2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39160175-ADAC-4204-AAAE-CE2E748390BA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3202DEA5-39A2-41B8-BDF2-BE409531B49D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CA9C2379-CD09-4731-BF0A-755E159DCA65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077FD-88A3-43D3-9739-8CABCB2559D1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B8A67-8C17-4590-B867-A5A693CC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3665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45250" y="404813"/>
            <a:ext cx="1944688" cy="5472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1188" y="404813"/>
            <a:ext cx="5681662" cy="5472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0804AB62-DBDC-4839-A22E-F6F89BE9FB07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itle2"/>
          <p:cNvPicPr>
            <a:picLocks noChangeAspect="1" noChangeArrowheads="1"/>
          </p:cNvPicPr>
          <p:nvPr/>
        </p:nvPicPr>
        <p:blipFill>
          <a:blip r:embed="rId2"/>
          <a:srcRect l="20026" t="36531" r="10490" b="11382"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1628775"/>
            <a:ext cx="6480175" cy="10795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781300"/>
            <a:ext cx="5688012" cy="8636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E73137"/>
                </a:solidFill>
              </a:defRPr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78AD0B6-5708-44A2-A6EB-18D658F8D56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E9C05-10EF-41C0-933E-99EA082C7C7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754CD-FC4C-446A-9E57-58898AFF961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6063" y="1125538"/>
            <a:ext cx="4143375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41838" y="1125538"/>
            <a:ext cx="4144962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1013-1E55-46AF-AC24-666B57DD3CF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CA7DD-44D6-4C1C-8EF1-4EA02C0BEC1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0E71-53A2-4DE8-AD64-8DAAEBAECEE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70B1F-5E65-425A-AABF-1E3C8C5B1E6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7EB43-C4F2-435A-A99E-C448B345E53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B8931-2882-48B0-90F6-0DB5952DDC6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077FD-88A3-43D3-9739-8CABCB2559D1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B8A67-8C17-4590-B867-A5A693CC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2109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9794-519A-4A36-8F7C-E25D3F39F1D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7013" y="274638"/>
            <a:ext cx="2109787" cy="6107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6063" y="274638"/>
            <a:ext cx="6178550" cy="6107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30B0A-2ADA-443E-B014-8AA5397B657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6063" y="1125538"/>
            <a:ext cx="8440737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6063" y="3829050"/>
            <a:ext cx="8440737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E10A2-B9DA-4648-8663-73FCAA5D824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dvanter_pres_new-2-cov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31013" y="5589588"/>
            <a:ext cx="1773237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uk-UA" sz="1000" b="0" dirty="0" smtClean="0">
                <a:solidFill>
                  <a:schemeClr val="bg1"/>
                </a:solidFill>
                <a:latin typeface="Verdana" panose="020B0604030504040204" pitchFamily="34" charset="0"/>
              </a:rPr>
              <a:t>www.advanter.ua</a:t>
            </a:r>
            <a:r>
              <a:rPr lang="en-US" altLang="uk-UA" sz="1000" b="0" dirty="0" smtClean="0">
                <a:solidFill>
                  <a:srgbClr val="5E6A71"/>
                </a:solidFill>
                <a:latin typeface="Verdana" panose="020B0604030504040204" pitchFamily="34" charset="0"/>
              </a:rPr>
              <a:t> </a:t>
            </a:r>
            <a:endParaRPr lang="ru-RU" altLang="uk-UA" sz="1000" b="0" dirty="0" smtClean="0">
              <a:solidFill>
                <a:srgbClr val="5E6A71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5157788"/>
            <a:ext cx="230346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92275" y="2636838"/>
            <a:ext cx="7092950" cy="712787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3417888"/>
            <a:ext cx="7092950" cy="1019175"/>
          </a:xfrm>
        </p:spPr>
        <p:txBody>
          <a:bodyPr bIns="45720"/>
          <a:lstStyle>
            <a:lvl1pPr marL="0" indent="0">
              <a:buFont typeface="Verdana" pitchFamily="34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89DB5B71-BADD-4FC5-898B-B429B5D1F5F2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4964B0D5-F0D4-4DA7-960B-08DCE110EE93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213" y="1303338"/>
            <a:ext cx="3776662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3275" y="1303338"/>
            <a:ext cx="3776663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4A0076E0-E630-4F23-A9E5-3E9E9EADA7CD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6D092F0E-6862-4B41-8EA6-8916B7449267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1839568A-9152-447A-89DA-1964A5C28B58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B858B114-6E20-4884-95E7-785C0D918B3B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077FD-88A3-43D3-9739-8CABCB2559D1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B8A67-8C17-4590-B867-A5A693CC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9100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0F62851F-8B14-436B-9A29-17C916E02506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9FFA2186-5990-4DBB-AEE2-450B6223E253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7CDDCAC6-217C-4FE4-B1ED-62E4CAED1092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45250" y="404813"/>
            <a:ext cx="1944688" cy="5472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1188" y="404813"/>
            <a:ext cx="5681662" cy="5472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uk-UA"/>
              <a:t>/</a:t>
            </a:r>
            <a:fld id="{9954EF69-A010-48DC-A7DB-585D804E9C5A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93021" y="3539085"/>
            <a:ext cx="5828765" cy="1470026"/>
          </a:xfrm>
          <a:prstGeom prst="rect">
            <a:avLst/>
          </a:prstGeom>
        </p:spPr>
        <p:txBody>
          <a:bodyPr lIns="0" tIns="34016" rIns="86402" bIns="0" rtlCol="0">
            <a:normAutofit/>
          </a:bodyPr>
          <a:lstStyle>
            <a:lvl1pPr algn="l" defTabSz="86401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de-DE" sz="4200" b="1" kern="1200" cap="all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218150" y="5180653"/>
            <a:ext cx="5886114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3505" indent="-253505" algn="l" defTabSz="864017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 lang="de-DE" sz="2300" b="0" kern="1200" baseline="0" dirty="0" err="1" smtClean="0">
                <a:solidFill>
                  <a:srgbClr val="0075B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3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077FD-88A3-43D3-9739-8CABCB2559D1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B8A67-8C17-4590-B867-A5A693CC3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7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4" y="692150"/>
            <a:ext cx="844073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smtClean="0"/>
            </a:lvl1pPr>
          </a:lstStyle>
          <a:p>
            <a:fld id="{452077FD-88A3-43D3-9739-8CABCB2559D1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453188"/>
            <a:ext cx="21336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b="1" smtClean="0">
                <a:solidFill>
                  <a:srgbClr val="E73137"/>
                </a:solidFill>
                <a:latin typeface="+mn-lt"/>
              </a:defRPr>
            </a:lvl1pPr>
          </a:lstStyle>
          <a:p>
            <a:fld id="{531B8A67-8C17-4590-B867-A5A693CC3C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07950" cy="2420938"/>
          </a:xfrm>
          <a:prstGeom prst="rect">
            <a:avLst/>
          </a:prstGeom>
          <a:solidFill>
            <a:srgbClr val="E73137"/>
          </a:solidFill>
          <a:ln w="9525">
            <a:solidFill>
              <a:srgbClr val="E7313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sz="135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66726" y="6491289"/>
            <a:ext cx="172878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>
                <a:solidFill>
                  <a:srgbClr val="7E7E7E"/>
                </a:solidFill>
                <a:latin typeface="Verdana" panose="020B0604030504040204" pitchFamily="34" charset="0"/>
              </a:rPr>
              <a:t>advanter.ua</a:t>
            </a:r>
            <a:endParaRPr lang="ru-RU" sz="900">
              <a:solidFill>
                <a:srgbClr val="7E7E7E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48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kern="1200">
          <a:solidFill>
            <a:srgbClr val="E7313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E73137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E73137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E73137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E73137"/>
          </a:solidFill>
          <a:latin typeface="Verdana" panose="020B060403050404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E73137"/>
          </a:solidFill>
          <a:latin typeface="Verdana" panose="020B060403050404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E73137"/>
          </a:solidFill>
          <a:latin typeface="Verdana" panose="020B060403050404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E73137"/>
          </a:solidFill>
          <a:latin typeface="Verdana" panose="020B060403050404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E73137"/>
          </a:solidFill>
          <a:latin typeface="Verdana" panose="020B0604030504040204" pitchFamily="34" charset="0"/>
        </a:defRPr>
      </a:lvl9pPr>
    </p:titleStyle>
    <p:bodyStyle>
      <a:lvl1pPr marL="135731" indent="-135731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1488" indent="-139304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807244" indent="-13573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1270B6"/>
          </a:solidFill>
          <a:latin typeface="+mn-lt"/>
          <a:ea typeface="+mn-ea"/>
          <a:cs typeface="+mn-cs"/>
        </a:defRPr>
      </a:lvl3pPr>
      <a:lvl4pPr marL="1010841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o"/>
        <a:defRPr sz="1050" kern="1200">
          <a:solidFill>
            <a:srgbClr val="2FAC66"/>
          </a:solidFill>
          <a:latin typeface="+mn-lt"/>
          <a:ea typeface="+mn-ea"/>
          <a:cs typeface="+mn-cs"/>
        </a:defRPr>
      </a:lvl4pPr>
      <a:lvl5pPr marL="134302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900" kern="1200">
          <a:solidFill>
            <a:srgbClr val="C10A2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1028" y="203200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9441" y="1005840"/>
            <a:ext cx="8128000" cy="534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118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dirty="0" smtClean="0"/>
              <a:t>Образец текста</a:t>
            </a:r>
            <a:endParaRPr lang="en-US" altLang="uk-UA" dirty="0" smtClean="0"/>
          </a:p>
          <a:p>
            <a:pPr lvl="1"/>
            <a:r>
              <a:rPr lang="ru-RU" altLang="uk-UA" dirty="0" smtClean="0"/>
              <a:t>Второй уровень</a:t>
            </a:r>
          </a:p>
          <a:p>
            <a:pPr lvl="2"/>
            <a:r>
              <a:rPr lang="ru-RU" altLang="uk-UA" dirty="0" smtClean="0"/>
              <a:t>Третий уровень</a:t>
            </a:r>
          </a:p>
          <a:p>
            <a:pPr lvl="3"/>
            <a:r>
              <a:rPr lang="ru-RU" altLang="uk-UA" dirty="0" smtClean="0"/>
              <a:t>Четвертый уровень</a:t>
            </a:r>
          </a:p>
          <a:p>
            <a:pPr lvl="4"/>
            <a:r>
              <a:rPr lang="ru-RU" altLang="uk-UA" dirty="0" smtClean="0"/>
              <a:t>Пятый уровень</a:t>
            </a:r>
          </a:p>
        </p:txBody>
      </p:sp>
      <p:sp>
        <p:nvSpPr>
          <p:cNvPr id="1012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453188"/>
            <a:ext cx="21336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E00034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uk-UA"/>
              <a:t>/</a:t>
            </a:r>
            <a:fld id="{CE5A45AA-E685-4552-93C0-3AB1D3385A85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569075" y="6481763"/>
            <a:ext cx="1773238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uk-UA" sz="1000" b="0" smtClean="0">
                <a:solidFill>
                  <a:srgbClr val="5E6A71"/>
                </a:solidFill>
                <a:latin typeface="Verdana" panose="020B0604030504040204" pitchFamily="34" charset="0"/>
              </a:rPr>
              <a:t>www.advanter.ua </a:t>
            </a:r>
            <a:endParaRPr lang="ru-RU" altLang="uk-UA" sz="1000" b="0" smtClean="0">
              <a:solidFill>
                <a:srgbClr val="5E6A71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88900" indent="-88900" algn="l" rtl="0" eaLnBrk="0" fontAlgn="base" hangingPunct="0">
        <a:spcBef>
          <a:spcPct val="50000"/>
        </a:spcBef>
        <a:spcAft>
          <a:spcPct val="0"/>
        </a:spcAft>
        <a:buFont typeface="Verdana" pitchFamily="34" charset="0"/>
        <a:buChar char=" "/>
        <a:defRPr sz="28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628650" indent="-176213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1800">
          <a:solidFill>
            <a:srgbClr val="002060"/>
          </a:solidFill>
          <a:latin typeface="+mn-lt"/>
          <a:cs typeface="+mn-cs"/>
        </a:defRPr>
      </a:lvl2pPr>
      <a:lvl3pPr marL="1168400" indent="-1603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folHlink"/>
          </a:solidFill>
          <a:latin typeface="+mn-lt"/>
          <a:cs typeface="+mn-cs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folHlink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folHlink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folHlink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folHlink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folHlink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folHlink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2100" y="381374"/>
            <a:ext cx="8127004" cy="61036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55540" y="532580"/>
            <a:ext cx="7416152" cy="5923887"/>
          </a:xfrm>
          <a:prstGeom prst="roundRect">
            <a:avLst>
              <a:gd name="adj" fmla="val 28"/>
            </a:avLst>
          </a:prstGeom>
          <a:noFill/>
          <a:ln w="38160" cap="sq">
            <a:solidFill>
              <a:srgbClr val="FF0000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ea typeface="Microsoft YaHei" charset="-122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2100" y="381375"/>
            <a:ext cx="6703807" cy="379693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42100" y="6552230"/>
            <a:ext cx="2044444" cy="1663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149" y="6552230"/>
            <a:ext cx="2897168" cy="1663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262903" y="6483348"/>
            <a:ext cx="743706" cy="23520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AEFEFB39-A081-4AEC-9A05-4B433EACC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1097" y="2437766"/>
            <a:ext cx="6094507" cy="36558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38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47401" y="381374"/>
            <a:ext cx="1693499" cy="381373"/>
          </a:xfrm>
          <a:prstGeom prst="rect">
            <a:avLst/>
          </a:prstGeom>
          <a:noFill/>
          <a:ln w="9525" cap="sq">
            <a:noFill/>
            <a:bevel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b="1" i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b="1" i="1">
          <a:solidFill>
            <a:srgbClr val="FFFFFF"/>
          </a:solidFill>
          <a:latin typeface="Consolas" pitchFamily="49" charset="0"/>
          <a:ea typeface="Microsoft YaHei" charset="-122"/>
        </a:defRPr>
      </a:lvl2pPr>
      <a:lvl3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b="1" i="1">
          <a:solidFill>
            <a:srgbClr val="FFFFFF"/>
          </a:solidFill>
          <a:latin typeface="Consolas" pitchFamily="49" charset="0"/>
          <a:ea typeface="Microsoft YaHei" charset="-122"/>
        </a:defRPr>
      </a:lvl3pPr>
      <a:lvl4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b="1" i="1">
          <a:solidFill>
            <a:srgbClr val="FFFFFF"/>
          </a:solidFill>
          <a:latin typeface="Consolas" pitchFamily="49" charset="0"/>
          <a:ea typeface="Microsoft YaHei" charset="-122"/>
        </a:defRPr>
      </a:lvl4pPr>
      <a:lvl5pPr algn="l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b="1" i="1">
          <a:solidFill>
            <a:srgbClr val="FFFFFF"/>
          </a:solidFill>
          <a:latin typeface="Consolas" pitchFamily="49" charset="0"/>
          <a:ea typeface="Microsoft YaHei" charset="-122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 i="1">
          <a:solidFill>
            <a:srgbClr val="FFFFFF"/>
          </a:solidFill>
          <a:latin typeface="Consolas" pitchFamily="49" charset="0"/>
          <a:ea typeface="Microsoft YaHei" charset="-122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 i="1">
          <a:solidFill>
            <a:srgbClr val="FFFFFF"/>
          </a:solidFill>
          <a:latin typeface="Consolas" pitchFamily="49" charset="0"/>
          <a:ea typeface="Microsoft YaHei" charset="-122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 i="1">
          <a:solidFill>
            <a:srgbClr val="FFFFFF"/>
          </a:solidFill>
          <a:latin typeface="Consolas" pitchFamily="49" charset="0"/>
          <a:ea typeface="Microsoft YaHei" charset="-122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b="1" i="1">
          <a:solidFill>
            <a:srgbClr val="FFFFFF"/>
          </a:solidFill>
          <a:latin typeface="Consolas" pitchFamily="49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pitchFamily="18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975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738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488"/>
        </a:spcAft>
        <a:buClr>
          <a:srgbClr val="000000"/>
        </a:buClr>
        <a:buSzPct val="100000"/>
        <a:buFont typeface="Times New Roman" pitchFamily="18" charset="0"/>
        <a:buChar char="–"/>
        <a:defRPr sz="17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8" charset="0"/>
        <a:buChar char="»"/>
        <a:defRPr sz="17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125538"/>
            <a:ext cx="84407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453188"/>
            <a:ext cx="2133600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E73137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AEA1D8-B567-4ED9-B1FC-84ED5FD75AC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07950" cy="2420938"/>
          </a:xfrm>
          <a:prstGeom prst="rect">
            <a:avLst/>
          </a:prstGeom>
          <a:solidFill>
            <a:srgbClr val="E73137"/>
          </a:solidFill>
          <a:ln w="9525">
            <a:solidFill>
              <a:srgbClr val="E73137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uk-UA"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66725" y="6491288"/>
            <a:ext cx="1728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uk-UA" sz="1200">
                <a:solidFill>
                  <a:srgbClr val="7E7E7E"/>
                </a:solidFill>
                <a:latin typeface="Verdana" pitchFamily="34" charset="0"/>
                <a:cs typeface="Arial" pitchFamily="34" charset="0"/>
              </a:rPr>
              <a:t>advanter.ua</a:t>
            </a:r>
            <a:endParaRPr lang="ru-RU" altLang="uk-UA" sz="1200">
              <a:solidFill>
                <a:srgbClr val="7E7E7E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E7313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3137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3137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3137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3137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E73137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E73137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E73137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E73137"/>
          </a:solidFill>
          <a:latin typeface="Verdana" panose="020B0604030504040204" pitchFamily="34" charset="0"/>
        </a:defRPr>
      </a:lvl9pPr>
    </p:titleStyle>
    <p:bodyStyle>
      <a:lvl1pPr marL="180975" indent="-180975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5738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1270B6"/>
          </a:solidFill>
          <a:latin typeface="+mn-lt"/>
          <a:ea typeface="+mn-ea"/>
          <a:cs typeface="+mn-cs"/>
        </a:defRPr>
      </a:lvl3pPr>
      <a:lvl4pPr marL="1347788" indent="238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o"/>
        <a:defRPr sz="1400" kern="1200">
          <a:solidFill>
            <a:srgbClr val="2FAC66"/>
          </a:solidFill>
          <a:latin typeface="+mn-lt"/>
          <a:ea typeface="+mn-ea"/>
          <a:cs typeface="+mn-cs"/>
        </a:defRPr>
      </a:lvl4pPr>
      <a:lvl5pPr marL="1790700" indent="38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200" kern="1200">
          <a:solidFill>
            <a:srgbClr val="C10A2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04813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6640"/>
            <a:ext cx="8199119" cy="534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118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dirty="0" smtClean="0"/>
              <a:t>Образец текста</a:t>
            </a:r>
            <a:endParaRPr lang="en-US" altLang="uk-UA" dirty="0" smtClean="0"/>
          </a:p>
          <a:p>
            <a:pPr lvl="1"/>
            <a:r>
              <a:rPr lang="ru-RU" altLang="uk-UA" dirty="0" smtClean="0"/>
              <a:t>Второй уровень</a:t>
            </a:r>
          </a:p>
          <a:p>
            <a:pPr lvl="2"/>
            <a:r>
              <a:rPr lang="ru-RU" altLang="uk-UA" dirty="0" smtClean="0"/>
              <a:t>Третий уровень</a:t>
            </a:r>
          </a:p>
          <a:p>
            <a:pPr lvl="3"/>
            <a:r>
              <a:rPr lang="ru-RU" altLang="uk-UA" dirty="0" smtClean="0"/>
              <a:t>Четвертый уровень</a:t>
            </a:r>
          </a:p>
          <a:p>
            <a:pPr lvl="4"/>
            <a:r>
              <a:rPr lang="ru-RU" altLang="uk-UA" dirty="0" smtClean="0"/>
              <a:t>Пятый уровень</a:t>
            </a:r>
          </a:p>
        </p:txBody>
      </p:sp>
      <p:sp>
        <p:nvSpPr>
          <p:cNvPr id="1012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453188"/>
            <a:ext cx="21336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E00034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uk-UA"/>
              <a:t>/</a:t>
            </a:r>
            <a:fld id="{422A5309-392B-4193-AAB8-C87EEFAA1021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569075" y="6481763"/>
            <a:ext cx="1773238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uk-UA" sz="1000" b="0" smtClean="0">
                <a:solidFill>
                  <a:srgbClr val="5E6A71"/>
                </a:solidFill>
                <a:latin typeface="Verdana" panose="020B0604030504040204" pitchFamily="34" charset="0"/>
              </a:rPr>
              <a:t>www.advanter.ua </a:t>
            </a:r>
            <a:endParaRPr lang="ru-RU" altLang="uk-UA" sz="1000" b="0" smtClean="0">
              <a:solidFill>
                <a:srgbClr val="5E6A71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88900" indent="-88900" algn="l" rtl="0" eaLnBrk="0" fontAlgn="base" hangingPunct="0">
        <a:spcBef>
          <a:spcPct val="50000"/>
        </a:spcBef>
        <a:spcAft>
          <a:spcPct val="0"/>
        </a:spcAft>
        <a:buFont typeface="Verdana" pitchFamily="34" charset="0"/>
        <a:buChar char=" "/>
        <a:defRPr sz="28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628650" indent="-176213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1800">
          <a:solidFill>
            <a:srgbClr val="002060"/>
          </a:solidFill>
          <a:latin typeface="+mn-lt"/>
          <a:cs typeface="+mn-cs"/>
        </a:defRPr>
      </a:lvl2pPr>
      <a:lvl3pPr marL="1168400" indent="-1603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folHlink"/>
          </a:solidFill>
          <a:latin typeface="+mn-lt"/>
          <a:cs typeface="+mn-cs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folHlink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folHlink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folHlink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folHlink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folHlink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folHlink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125538"/>
            <a:ext cx="84407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453188"/>
            <a:ext cx="2133600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E73137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629416-68B2-434F-8ADE-CE6EAEA2CB1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07950" cy="2420938"/>
          </a:xfrm>
          <a:prstGeom prst="rect">
            <a:avLst/>
          </a:prstGeom>
          <a:solidFill>
            <a:srgbClr val="E73137"/>
          </a:solidFill>
          <a:ln w="9525">
            <a:solidFill>
              <a:srgbClr val="E73137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66725" y="6491288"/>
            <a:ext cx="1728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uk-UA" sz="1200">
                <a:solidFill>
                  <a:srgbClr val="7E7E7E"/>
                </a:solidFill>
                <a:latin typeface="Verdana" pitchFamily="34" charset="0"/>
              </a:rPr>
              <a:t>advanter.ua</a:t>
            </a:r>
            <a:endParaRPr lang="ru-RU" altLang="uk-UA" sz="1200">
              <a:solidFill>
                <a:srgbClr val="7E7E7E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E7313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3137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3137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3137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73137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E73137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E73137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E73137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E73137"/>
          </a:solidFill>
          <a:latin typeface="Verdana" panose="020B0604030504040204" pitchFamily="34" charset="0"/>
        </a:defRPr>
      </a:lvl9pPr>
    </p:titleStyle>
    <p:bodyStyle>
      <a:lvl1pPr marL="180975" indent="-180975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5738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1809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1270B6"/>
          </a:solidFill>
          <a:latin typeface="+mn-lt"/>
          <a:ea typeface="+mn-ea"/>
          <a:cs typeface="+mn-cs"/>
        </a:defRPr>
      </a:lvl3pPr>
      <a:lvl4pPr marL="1347788" indent="238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o"/>
        <a:defRPr sz="1400" kern="1200">
          <a:solidFill>
            <a:srgbClr val="2FAC66"/>
          </a:solidFill>
          <a:latin typeface="+mn-lt"/>
          <a:ea typeface="+mn-ea"/>
          <a:cs typeface="+mn-cs"/>
        </a:defRPr>
      </a:lvl4pPr>
      <a:lvl5pPr marL="1790700" indent="381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1200" kern="1200">
          <a:solidFill>
            <a:srgbClr val="C10A2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04813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303338"/>
            <a:ext cx="770572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118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  <a:endParaRPr lang="en-US" altLang="uk-UA" smtClean="0"/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12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453188"/>
            <a:ext cx="21336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E00034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uk-UA"/>
              <a:t>/</a:t>
            </a:r>
            <a:fld id="{CE5A45AA-E685-4552-93C0-3AB1D3385A85}" type="slidenum">
              <a:rPr lang="ru-RU" altLang="uk-UA"/>
              <a:pPr>
                <a:defRPr/>
              </a:pPr>
              <a:t>‹#›</a:t>
            </a:fld>
            <a:r>
              <a:rPr lang="en-US" altLang="uk-UA"/>
              <a:t>/</a:t>
            </a:r>
            <a:endParaRPr lang="ru-RU" altLang="uk-UA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569075" y="6481763"/>
            <a:ext cx="1773238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uk-UA" sz="1000" b="0" smtClean="0">
                <a:solidFill>
                  <a:srgbClr val="5E6A71"/>
                </a:solidFill>
                <a:latin typeface="Verdana" panose="020B0604030504040204" pitchFamily="34" charset="0"/>
              </a:rPr>
              <a:t>www.advanter.ua </a:t>
            </a:r>
            <a:endParaRPr lang="ru-RU" altLang="uk-UA" sz="1000" b="0" smtClean="0">
              <a:solidFill>
                <a:srgbClr val="5E6A71"/>
              </a:solidFill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88900" indent="-88900" algn="l" rtl="0" eaLnBrk="0" fontAlgn="base" hangingPunct="0">
        <a:spcBef>
          <a:spcPct val="50000"/>
        </a:spcBef>
        <a:spcAft>
          <a:spcPct val="0"/>
        </a:spcAft>
        <a:buFont typeface="Verdana" pitchFamily="34" charset="0"/>
        <a:buChar char=" "/>
        <a:defRPr sz="3200">
          <a:solidFill>
            <a:schemeClr val="folHlink"/>
          </a:solidFill>
          <a:latin typeface="+mn-lt"/>
          <a:ea typeface="+mn-ea"/>
          <a:cs typeface="+mn-cs"/>
        </a:defRPr>
      </a:lvl1pPr>
      <a:lvl2pPr marL="628650" indent="-176213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1400">
          <a:solidFill>
            <a:schemeClr val="folHlink"/>
          </a:solidFill>
          <a:latin typeface="+mn-lt"/>
          <a:cs typeface="+mn-cs"/>
        </a:defRPr>
      </a:lvl2pPr>
      <a:lvl3pPr marL="1168400" indent="-1603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folHlink"/>
          </a:solidFill>
          <a:latin typeface="+mn-lt"/>
          <a:cs typeface="+mn-cs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folHlink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folHlink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folHlink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folHlink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folHlink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folHlink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ad@advanter.u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949CA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2205484"/>
            <a:ext cx="7632575" cy="1079500"/>
          </a:xfrm>
        </p:spPr>
        <p:txBody>
          <a:bodyPr/>
          <a:lstStyle/>
          <a:p>
            <a:pPr eaLnBrk="1" hangingPunct="1"/>
            <a:r>
              <a:rPr lang="ru-RU" altLang="uk-UA" sz="2800" dirty="0" smtClean="0">
                <a:solidFill>
                  <a:schemeClr val="bg1"/>
                </a:solidFill>
              </a:rPr>
              <a:t>Бизнесы будущего</a:t>
            </a:r>
            <a:br>
              <a:rPr lang="ru-RU" altLang="uk-UA" sz="2800" dirty="0" smtClean="0">
                <a:solidFill>
                  <a:schemeClr val="bg1"/>
                </a:solidFill>
              </a:rPr>
            </a:br>
            <a:r>
              <a:rPr lang="ru-RU" altLang="uk-UA" sz="2800" dirty="0" smtClean="0">
                <a:solidFill>
                  <a:schemeClr val="bg1"/>
                </a:solidFill>
              </a:rPr>
              <a:t>на технологиях будущего</a:t>
            </a:r>
            <a:endParaRPr lang="ru-RU" altLang="uk-UA" sz="2800" dirty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1" y="3429620"/>
            <a:ext cx="5040213" cy="1079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uk-UA" sz="1800" dirty="0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altLang="uk-UA" sz="1800" dirty="0" smtClean="0">
                <a:solidFill>
                  <a:schemeClr val="bg1"/>
                </a:solidFill>
              </a:rPr>
              <a:t>Андрей </a:t>
            </a:r>
            <a:r>
              <a:rPr lang="ru-RU" altLang="uk-UA" sz="1800" dirty="0" err="1" smtClean="0">
                <a:solidFill>
                  <a:schemeClr val="bg1"/>
                </a:solidFill>
              </a:rPr>
              <a:t>Длигач</a:t>
            </a:r>
            <a:endParaRPr lang="en-US" altLang="uk-UA" sz="1800" dirty="0" smtClean="0">
              <a:solidFill>
                <a:schemeClr val="bg1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1331913" y="981075"/>
            <a:ext cx="3035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12" tIns="65007" rIns="130012" bIns="65007"/>
          <a:lstStyle>
            <a:lvl1pPr defTabSz="13001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01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01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01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01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uk-UA" sz="1400" dirty="0" smtClean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ru-RU" altLang="uk-UA" sz="1400" dirty="0" smtClean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5</a:t>
            </a:r>
            <a:r>
              <a:rPr lang="en-US" altLang="uk-UA" sz="1400" dirty="0" smtClean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/</a:t>
            </a:r>
            <a:r>
              <a:rPr lang="uk-UA" altLang="uk-UA" sz="1400" dirty="0" smtClean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05</a:t>
            </a:r>
            <a:r>
              <a:rPr lang="en-US" altLang="uk-UA" sz="1400" dirty="0" smtClean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/201</a:t>
            </a:r>
            <a:r>
              <a:rPr lang="uk-UA" altLang="uk-UA" sz="1400" dirty="0" smtClean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</a:rPr>
              <a:t>7</a:t>
            </a:r>
            <a:endParaRPr lang="en-US" altLang="uk-UA" sz="1400" dirty="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8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Тревожно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после </a:t>
            </a:r>
            <a:r>
              <a:rPr lang="en-US" dirty="0" err="1" smtClean="0"/>
              <a:t>Uber</a:t>
            </a:r>
            <a:r>
              <a:rPr lang="ru-RU" dirty="0" smtClean="0"/>
              <a:t>? </a:t>
            </a:r>
            <a:r>
              <a:rPr lang="en-US" dirty="0" smtClean="0"/>
              <a:t>Google? </a:t>
            </a:r>
            <a:r>
              <a:rPr lang="en-US" dirty="0" err="1" smtClean="0"/>
              <a:t>Facebook</a:t>
            </a:r>
            <a:r>
              <a:rPr lang="en-US" dirty="0" smtClean="0"/>
              <a:t>?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 после роботов?</a:t>
            </a:r>
          </a:p>
          <a:p>
            <a:endParaRPr lang="ru-RU" dirty="0" smtClean="0"/>
          </a:p>
          <a:p>
            <a:r>
              <a:rPr lang="ru-RU" dirty="0" smtClean="0"/>
              <a:t>Что после </a:t>
            </a:r>
            <a:r>
              <a:rPr lang="ru-RU" dirty="0" err="1" smtClean="0"/>
              <a:t>блокчейна</a:t>
            </a:r>
            <a:r>
              <a:rPr lang="ru-RU" dirty="0" smtClean="0"/>
              <a:t>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Тревожно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после </a:t>
            </a:r>
            <a:r>
              <a:rPr lang="en-US" dirty="0" err="1" smtClean="0"/>
              <a:t>Uber</a:t>
            </a:r>
            <a:r>
              <a:rPr lang="ru-RU" dirty="0" smtClean="0"/>
              <a:t>? </a:t>
            </a:r>
            <a:r>
              <a:rPr lang="en-US" dirty="0" smtClean="0"/>
              <a:t>Google? </a:t>
            </a:r>
            <a:r>
              <a:rPr lang="en-US" dirty="0" err="1" smtClean="0"/>
              <a:t>Facebook</a:t>
            </a:r>
            <a:r>
              <a:rPr lang="en-US" dirty="0" smtClean="0"/>
              <a:t>?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 после роботов?</a:t>
            </a:r>
          </a:p>
          <a:p>
            <a:endParaRPr lang="ru-RU" dirty="0" smtClean="0"/>
          </a:p>
          <a:p>
            <a:r>
              <a:rPr lang="ru-RU" dirty="0" smtClean="0"/>
              <a:t>Что после </a:t>
            </a:r>
            <a:r>
              <a:rPr lang="ru-RU" dirty="0" err="1" smtClean="0"/>
              <a:t>блокчейна</a:t>
            </a:r>
            <a:r>
              <a:rPr lang="ru-RU" dirty="0" smtClean="0"/>
              <a:t>?</a:t>
            </a:r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83280" y="4118094"/>
            <a:ext cx="5542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Ethereum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*40 раз с начала года</a:t>
            </a:r>
          </a:p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Bitfinex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Тревожно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после </a:t>
            </a:r>
            <a:r>
              <a:rPr lang="en-US" dirty="0" err="1" smtClean="0"/>
              <a:t>Uber</a:t>
            </a:r>
            <a:r>
              <a:rPr lang="ru-RU" dirty="0" smtClean="0"/>
              <a:t>? </a:t>
            </a:r>
            <a:r>
              <a:rPr lang="en-US" dirty="0" smtClean="0"/>
              <a:t>Google? </a:t>
            </a:r>
            <a:r>
              <a:rPr lang="en-US" dirty="0" err="1" smtClean="0"/>
              <a:t>Facebook</a:t>
            </a:r>
            <a:r>
              <a:rPr lang="en-US" dirty="0" smtClean="0"/>
              <a:t>?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 после роботов?</a:t>
            </a:r>
          </a:p>
          <a:p>
            <a:endParaRPr lang="ru-RU" dirty="0" smtClean="0"/>
          </a:p>
          <a:p>
            <a:r>
              <a:rPr lang="ru-RU" dirty="0" smtClean="0"/>
              <a:t>Что после </a:t>
            </a:r>
            <a:r>
              <a:rPr lang="ru-RU" dirty="0" err="1" smtClean="0"/>
              <a:t>блокчейна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r>
              <a:rPr lang="ru-RU" dirty="0" smtClean="0"/>
              <a:t>Что после </a:t>
            </a:r>
            <a:r>
              <a:rPr lang="en-US" dirty="0" err="1" smtClean="0"/>
              <a:t>iForum</a:t>
            </a:r>
            <a:r>
              <a:rPr lang="en-US" dirty="0" smtClean="0"/>
              <a:t>-</a:t>
            </a:r>
            <a:r>
              <a:rPr lang="ru-RU" dirty="0" smtClean="0"/>
              <a:t>а?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280988"/>
            <a:ext cx="8672513" cy="629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280988"/>
            <a:ext cx="8672513" cy="629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508" y="171133"/>
            <a:ext cx="7705725" cy="457200"/>
          </a:xfrm>
        </p:spPr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34950" y="179388"/>
            <a:ext cx="8672513" cy="629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3360"/>
            <a:ext cx="8672513" cy="66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6562725" y="5799773"/>
            <a:ext cx="33331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Данные: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GFK, AC Nielsen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280988"/>
            <a:ext cx="8672513" cy="629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027680" y="843846"/>
            <a:ext cx="944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2012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95600" y="3373686"/>
            <a:ext cx="944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2017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85760" y="4186486"/>
            <a:ext cx="944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2015</a:t>
            </a:r>
            <a:endParaRPr lang="en-US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31445" y="6368733"/>
            <a:ext cx="33331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Данные: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GFK,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</a:rPr>
              <a:t>МинФин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2100580"/>
            <a:ext cx="7772400" cy="1200329"/>
          </a:xfrm>
        </p:spPr>
        <p:txBody>
          <a:bodyPr/>
          <a:lstStyle/>
          <a:p>
            <a:pPr algn="ctr"/>
            <a:r>
              <a:rPr lang="en-US" sz="7200" dirty="0" smtClean="0"/>
              <a:t>23</a:t>
            </a:r>
            <a:endParaRPr lang="en-US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4553" y="3587433"/>
            <a:ext cx="7772400" cy="1500187"/>
          </a:xfrm>
        </p:spPr>
        <p:txBody>
          <a:bodyPr/>
          <a:lstStyle/>
          <a:p>
            <a:r>
              <a:rPr lang="ru-RU" dirty="0" smtClean="0"/>
              <a:t>Задержанных налоговика накануне.</a:t>
            </a:r>
          </a:p>
          <a:p>
            <a:r>
              <a:rPr lang="ru-RU" dirty="0" smtClean="0"/>
              <a:t>Уже -1 - отпущенные под залог.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705725" cy="830997"/>
          </a:xfrm>
        </p:spPr>
        <p:txBody>
          <a:bodyPr/>
          <a:lstStyle/>
          <a:p>
            <a:r>
              <a:rPr lang="en-US" dirty="0" smtClean="0"/>
              <a:t>$</a:t>
            </a:r>
            <a:r>
              <a:rPr lang="ru-RU" dirty="0" smtClean="0"/>
              <a:t>110,000,000</a:t>
            </a:r>
            <a:r>
              <a:rPr lang="en-US" dirty="0" smtClean="0"/>
              <a:t> </a:t>
            </a:r>
            <a:r>
              <a:rPr lang="ru-RU" dirty="0" smtClean="0"/>
              <a:t>Жан-Мишель </a:t>
            </a:r>
            <a:r>
              <a:rPr lang="ru-RU" dirty="0" err="1" smtClean="0"/>
              <a:t>Баскиа</a:t>
            </a:r>
            <a:r>
              <a:rPr lang="ru-RU" dirty="0" smtClean="0"/>
              <a:t>. Без названия</a:t>
            </a:r>
            <a:endParaRPr lang="en-US" dirty="0"/>
          </a:p>
        </p:txBody>
      </p:sp>
      <p:pic>
        <p:nvPicPr>
          <p:cNvPr id="112643" name="Picture 3" descr="C:\DOCs\Conferences\2017\iForum\2\IMG_2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7855" y="1016000"/>
            <a:ext cx="5511800" cy="584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трелка вниз 2"/>
          <p:cNvSpPr/>
          <p:nvPr/>
        </p:nvSpPr>
        <p:spPr bwMode="auto">
          <a:xfrm flipV="1">
            <a:off x="4450080" y="802640"/>
            <a:ext cx="477520" cy="5628640"/>
          </a:xfrm>
          <a:prstGeom prst="downArrow">
            <a:avLst>
              <a:gd name="adj1" fmla="val 50000"/>
              <a:gd name="adj2" fmla="val 107447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Стрелка вниз 4"/>
          <p:cNvSpPr/>
          <p:nvPr/>
        </p:nvSpPr>
        <p:spPr bwMode="auto">
          <a:xfrm rot="5400000" flipV="1">
            <a:off x="4602480" y="955040"/>
            <a:ext cx="477520" cy="5628640"/>
          </a:xfrm>
          <a:prstGeom prst="downArrow">
            <a:avLst>
              <a:gd name="adj1" fmla="val 50000"/>
              <a:gd name="adj2" fmla="val 107447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6960" y="873760"/>
            <a:ext cx="2001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Открытость</a:t>
            </a:r>
            <a:br>
              <a:rPr lang="ru-RU" sz="2000" dirty="0" smtClean="0"/>
            </a:br>
            <a:r>
              <a:rPr lang="ru-RU" sz="2000" dirty="0" smtClean="0"/>
              <a:t>Доверие</a:t>
            </a:r>
            <a:br>
              <a:rPr lang="ru-RU" sz="2000" dirty="0" smtClean="0"/>
            </a:br>
            <a:r>
              <a:rPr lang="ru-RU" sz="2000" dirty="0" err="1" smtClean="0"/>
              <a:t>Со-творение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593840" y="3972560"/>
            <a:ext cx="239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Инновативность</a:t>
            </a:r>
            <a:endParaRPr lang="ru-RU" sz="2000" dirty="0" smtClean="0"/>
          </a:p>
          <a:p>
            <a:r>
              <a:rPr lang="ru-RU" sz="2000" dirty="0" err="1" smtClean="0"/>
              <a:t>Креативность</a:t>
            </a:r>
            <a:endParaRPr lang="ru-RU" sz="2000" dirty="0" smtClean="0"/>
          </a:p>
          <a:p>
            <a:r>
              <a:rPr lang="ru-RU" sz="2000" dirty="0" err="1" smtClean="0"/>
              <a:t>Экологичность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78880" y="1452880"/>
            <a:ext cx="239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Будущее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4400" y="3180080"/>
            <a:ext cx="2397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Длящееся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настоящее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040" y="5232400"/>
            <a:ext cx="239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Прошлое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71520"/>
            <a:ext cx="204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Комфорт,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Статус-кво,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Кейсы, опыт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Экстраполяция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9040" y="5659120"/>
            <a:ext cx="200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Патернализм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Контроль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05725" cy="708025"/>
          </a:xfrm>
        </p:spPr>
        <p:txBody>
          <a:bodyPr/>
          <a:lstStyle/>
          <a:p>
            <a:r>
              <a:rPr lang="en-US" altLang="en-US" smtClean="0"/>
              <a:t>Андрей Длигач</a:t>
            </a:r>
            <a:br>
              <a:rPr lang="en-US" altLang="en-US" smtClean="0"/>
            </a:br>
            <a:r>
              <a:rPr lang="ru-RU" altLang="en-US" sz="1600" b="0" smtClean="0"/>
              <a:t>доктор </a:t>
            </a:r>
            <a:r>
              <a:rPr lang="en-US" altLang="en-US" sz="1600" b="0" smtClean="0"/>
              <a:t>экономических наук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sz="2400" dirty="0" smtClean="0"/>
              <a:t>Генеральный директор группы компаний </a:t>
            </a:r>
            <a:r>
              <a:rPr lang="ru-RU" altLang="en-US" sz="2400" b="1" dirty="0" err="1" smtClean="0"/>
              <a:t>Advanter</a:t>
            </a:r>
            <a:r>
              <a:rPr lang="ru-RU" altLang="en-US" sz="2400" b="1" dirty="0" smtClean="0"/>
              <a:t> </a:t>
            </a:r>
            <a:r>
              <a:rPr lang="ru-RU" altLang="en-US" sz="2400" b="1" dirty="0" err="1" smtClean="0"/>
              <a:t>Group</a:t>
            </a:r>
            <a:endParaRPr lang="ru-RU" altLang="en-US" sz="2400" b="1" dirty="0" smtClean="0"/>
          </a:p>
          <a:p>
            <a:pPr lvl="1"/>
            <a:r>
              <a:rPr lang="en-US" altLang="en-US" sz="1800" dirty="0" smtClean="0"/>
              <a:t> Headshot brand development</a:t>
            </a:r>
          </a:p>
          <a:p>
            <a:pPr lvl="1"/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Advanter.Digital</a:t>
            </a:r>
            <a:endParaRPr lang="en-US" altLang="en-US" sz="1800" dirty="0" smtClean="0"/>
          </a:p>
          <a:p>
            <a:pPr lvl="1"/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Luniter</a:t>
            </a:r>
            <a:r>
              <a:rPr lang="en-US" altLang="en-US" sz="1800" dirty="0" smtClean="0"/>
              <a:t> troubleshooting</a:t>
            </a:r>
            <a:endParaRPr lang="ru-RU" altLang="en-US" sz="1800" dirty="0" smtClean="0"/>
          </a:p>
          <a:p>
            <a:endParaRPr lang="ru-RU" altLang="en-US" sz="2400" b="1" dirty="0" smtClean="0"/>
          </a:p>
          <a:p>
            <a:pPr lvl="1"/>
            <a:r>
              <a:rPr lang="ru-RU" altLang="en-US" sz="2000" dirty="0" smtClean="0"/>
              <a:t> Футуролог, стратег, </a:t>
            </a:r>
            <a:r>
              <a:rPr lang="ru-RU" altLang="en-US" sz="2000" dirty="0" err="1" smtClean="0"/>
              <a:t>маркетолог</a:t>
            </a:r>
            <a:r>
              <a:rPr lang="ru-RU" altLang="en-US" sz="2000" dirty="0" smtClean="0"/>
              <a:t>, </a:t>
            </a:r>
            <a:r>
              <a:rPr lang="ru-RU" altLang="en-US" sz="2000" dirty="0" err="1" smtClean="0"/>
              <a:t>траблшутер</a:t>
            </a:r>
            <a:endParaRPr lang="ru-RU" altLang="en-US" sz="2000" dirty="0" smtClean="0"/>
          </a:p>
          <a:p>
            <a:pPr lvl="1"/>
            <a:endParaRPr lang="ru-RU" altLang="en-US" sz="2000" dirty="0" smtClean="0"/>
          </a:p>
          <a:p>
            <a:pPr lvl="1"/>
            <a:r>
              <a:rPr lang="ru-RU" altLang="en-US" sz="2000" dirty="0" smtClean="0"/>
              <a:t> Создатель движений, брендов и бизнесов</a:t>
            </a:r>
          </a:p>
          <a:p>
            <a:pPr lvl="1"/>
            <a:endParaRPr lang="ru-RU" altLang="en-US" sz="2000" dirty="0" smtClean="0"/>
          </a:p>
        </p:txBody>
      </p:sp>
      <p:pic>
        <p:nvPicPr>
          <p:cNvPr id="26629" name="Изображение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9528" y="5742623"/>
            <a:ext cx="7858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6163" y="5742623"/>
            <a:ext cx="1422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image5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9328" y="5742623"/>
            <a:ext cx="639762" cy="6397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6632" name="Picture 11" descr="C:\Docs\Luniter\Luniter-logo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9428" y="5742623"/>
            <a:ext cx="12827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 descr="C:\DOCs\Advanter.digital\logo (1)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0080" y="5750561"/>
            <a:ext cx="1818640" cy="3461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трелка вниз 2"/>
          <p:cNvSpPr/>
          <p:nvPr/>
        </p:nvSpPr>
        <p:spPr bwMode="auto">
          <a:xfrm flipV="1">
            <a:off x="2174240" y="690880"/>
            <a:ext cx="477520" cy="5628640"/>
          </a:xfrm>
          <a:prstGeom prst="downArrow">
            <a:avLst>
              <a:gd name="adj1" fmla="val 50000"/>
              <a:gd name="adj2" fmla="val 107447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Стрелка вниз 4"/>
          <p:cNvSpPr/>
          <p:nvPr/>
        </p:nvSpPr>
        <p:spPr bwMode="auto">
          <a:xfrm rot="5400000" flipV="1">
            <a:off x="4592320" y="3149600"/>
            <a:ext cx="477520" cy="5628640"/>
          </a:xfrm>
          <a:prstGeom prst="downArrow">
            <a:avLst>
              <a:gd name="adj1" fmla="val 50000"/>
              <a:gd name="adj2" fmla="val 107447"/>
            </a:avLst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2320"/>
            <a:ext cx="2001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Открытость</a:t>
            </a:r>
            <a:br>
              <a:rPr lang="ru-RU" sz="2000" dirty="0" smtClean="0"/>
            </a:br>
            <a:r>
              <a:rPr lang="ru-RU" sz="2000" dirty="0" smtClean="0"/>
              <a:t>Доверие</a:t>
            </a:r>
            <a:br>
              <a:rPr lang="ru-RU" sz="2000" dirty="0" smtClean="0"/>
            </a:br>
            <a:r>
              <a:rPr lang="ru-RU" sz="2000" dirty="0" err="1" smtClean="0"/>
              <a:t>Со-творение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746240" y="4754880"/>
            <a:ext cx="2397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Инновативность</a:t>
            </a:r>
            <a:endParaRPr lang="ru-RU" sz="2000" dirty="0" smtClean="0"/>
          </a:p>
          <a:p>
            <a:r>
              <a:rPr lang="ru-RU" sz="2000" dirty="0" err="1" smtClean="0"/>
              <a:t>Креативность</a:t>
            </a:r>
            <a:endParaRPr lang="ru-RU" sz="2000" dirty="0" smtClean="0"/>
          </a:p>
          <a:p>
            <a:r>
              <a:rPr lang="ru-RU" sz="2000" dirty="0" err="1" smtClean="0"/>
              <a:t>Экологичность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49520" y="2692400"/>
            <a:ext cx="239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Экономика дарения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8640" y="4297680"/>
            <a:ext cx="239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Sharing economy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Интеллектуализация пространства пребывания (дом, магазин). </a:t>
            </a:r>
          </a:p>
          <a:p>
            <a:r>
              <a:rPr lang="ru-RU" dirty="0" smtClean="0"/>
              <a:t>3D-принтинг, Интернет вещей (+30% в год). </a:t>
            </a:r>
          </a:p>
          <a:p>
            <a:r>
              <a:rPr lang="ru-RU" dirty="0" smtClean="0"/>
              <a:t>S</a:t>
            </a:r>
            <a:r>
              <a:rPr lang="en-US" dirty="0" smtClean="0"/>
              <a:t>mart</a:t>
            </a:r>
            <a:r>
              <a:rPr lang="ru-RU" dirty="0" smtClean="0"/>
              <a:t>-пространства (отели, магазины, офисы, квартиры) с </a:t>
            </a:r>
            <a:r>
              <a:rPr lang="ru-RU" dirty="0" err="1" smtClean="0"/>
              <a:t>on-demand</a:t>
            </a:r>
            <a:r>
              <a:rPr lang="ru-RU" dirty="0" smtClean="0"/>
              <a:t> технологиями, дополненной реальностью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Подстройка под настроение.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Управление или Сосуществование?</a:t>
            </a:r>
          </a:p>
          <a:p>
            <a:pPr algn="ctr"/>
            <a:r>
              <a:rPr lang="en-US" sz="4000" b="1" dirty="0" smtClean="0"/>
              <a:t>H, R, AI</a:t>
            </a:r>
          </a:p>
          <a:p>
            <a:endParaRPr lang="en-US" dirty="0" smtClean="0"/>
          </a:p>
          <a:p>
            <a:pPr lvl="1"/>
            <a:r>
              <a:rPr lang="ru-RU" dirty="0" smtClean="0"/>
              <a:t>Роботы уже обучают друг друга</a:t>
            </a:r>
            <a:endParaRPr lang="en-US" dirty="0" smtClean="0"/>
          </a:p>
          <a:p>
            <a:pPr lvl="1"/>
            <a:r>
              <a:rPr lang="ru-RU" dirty="0" err="1" smtClean="0"/>
              <a:t>Google</a:t>
            </a:r>
            <a:r>
              <a:rPr lang="ru-RU" dirty="0" smtClean="0"/>
              <a:t> представила технологию </a:t>
            </a:r>
            <a:r>
              <a:rPr lang="ru-RU" dirty="0" err="1" smtClean="0"/>
              <a:t>AutoML</a:t>
            </a:r>
            <a:r>
              <a:rPr lang="ru-RU" dirty="0" smtClean="0"/>
              <a:t> для создания </a:t>
            </a:r>
            <a:r>
              <a:rPr lang="ru-RU" dirty="0" err="1" smtClean="0"/>
              <a:t>нейросетей</a:t>
            </a:r>
            <a:r>
              <a:rPr lang="ru-RU" dirty="0" smtClean="0"/>
              <a:t> </a:t>
            </a:r>
            <a:r>
              <a:rPr lang="ru-RU" dirty="0" err="1" smtClean="0"/>
              <a:t>нейросетями</a:t>
            </a:r>
            <a:r>
              <a:rPr lang="ru-RU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Это процесс называется стимулированным обучением, при котором за поиск ошибок компьютеру будет полагаться некая награда.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1"/>
          <p:cNvSpPr>
            <a:spLocks noChangeArrowheads="1"/>
          </p:cNvSpPr>
          <p:nvPr/>
        </p:nvSpPr>
        <p:spPr bwMode="auto">
          <a:xfrm>
            <a:off x="1720850" y="4665663"/>
            <a:ext cx="5791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0"/>
              <a:t>Билл Гейтс:</a:t>
            </a:r>
            <a:endParaRPr lang="en-US" sz="2400" b="0"/>
          </a:p>
          <a:p>
            <a:pPr algn="ctr"/>
            <a:r>
              <a:rPr lang="ru-RU" sz="2400"/>
              <a:t>роботов нужно облагать налогами</a:t>
            </a:r>
            <a:endParaRPr lang="en-US" sz="2400"/>
          </a:p>
        </p:txBody>
      </p:sp>
      <p:pic>
        <p:nvPicPr>
          <p:cNvPr id="67587" name="Picture 2" descr="C:\DOCs\Conferences\2017\Octava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775" y="425450"/>
            <a:ext cx="5619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Открытость.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/>
              <a:t>Coffee Cloud</a:t>
            </a:r>
            <a:endParaRPr lang="ru-RU" smtClean="0"/>
          </a:p>
        </p:txBody>
      </p:sp>
      <p:sp>
        <p:nvSpPr>
          <p:cNvPr id="78851" name="Объект 5"/>
          <p:cNvSpPr>
            <a:spLocks noGrp="1"/>
          </p:cNvSpPr>
          <p:nvPr>
            <p:ph idx="1"/>
          </p:nvPr>
        </p:nvSpPr>
        <p:spPr>
          <a:xfrm>
            <a:off x="246063" y="1125538"/>
            <a:ext cx="8440737" cy="2087562"/>
          </a:xfrm>
        </p:spPr>
        <p:txBody>
          <a:bodyPr/>
          <a:lstStyle/>
          <a:p>
            <a:pPr algn="just"/>
            <a:r>
              <a:rPr lang="en-US" sz="1800" smtClean="0"/>
              <a:t>Coffee Cloud </a:t>
            </a:r>
            <a:r>
              <a:rPr lang="ru-RU" sz="1800" smtClean="0"/>
              <a:t>помогает поставщикам понять, как используются их эспрессо-машины, что дает им точную информацию для обеспечения качества продукции и рентабельности. </a:t>
            </a:r>
            <a:r>
              <a:rPr lang="en-US" sz="1800" smtClean="0"/>
              <a:t>Coffee Cloud </a:t>
            </a:r>
            <a:r>
              <a:rPr lang="ru-RU" sz="1800" smtClean="0"/>
              <a:t>дает прямой обзор того, как используются эспрессо-машины, с целью оптимизировать процесс от загрузки кофе машины до конечного потребителя. </a:t>
            </a:r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BEF4D4-0747-45BD-8FED-15D8C17E7F55}" type="slidenum">
              <a:rPr lang="ru-RU" altLang="uk-UA" smtClean="0"/>
              <a:pPr/>
              <a:t>25</a:t>
            </a:fld>
            <a:endParaRPr lang="ru-RU" altLang="uk-UA" smtClean="0"/>
          </a:p>
        </p:txBody>
      </p:sp>
      <p:pic>
        <p:nvPicPr>
          <p:cNvPr id="7885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09938"/>
            <a:ext cx="5588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6449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Прямоугольник 8"/>
          <p:cNvSpPr>
            <a:spLocks noChangeArrowheads="1"/>
          </p:cNvSpPr>
          <p:nvPr/>
        </p:nvSpPr>
        <p:spPr bwMode="auto">
          <a:xfrm>
            <a:off x="5724525" y="6470650"/>
            <a:ext cx="26527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Verdana" pitchFamily="34" charset="0"/>
              </a:rPr>
              <a:t>http://www.coffeecloud.co/index.html</a:t>
            </a:r>
            <a:endParaRPr lang="ru-RU" sz="100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После </a:t>
            </a:r>
            <a:r>
              <a:rPr lang="en-US" dirty="0" err="1" smtClean="0"/>
              <a:t>Facebook</a:t>
            </a:r>
            <a:r>
              <a:rPr lang="ru-RU" dirty="0" smtClean="0"/>
              <a:t>:</a:t>
            </a:r>
          </a:p>
          <a:p>
            <a:r>
              <a:rPr lang="ru-RU" dirty="0" smtClean="0"/>
              <a:t>Динамические виртуальные «государства»</a:t>
            </a:r>
          </a:p>
          <a:p>
            <a:r>
              <a:rPr lang="ru-RU" dirty="0" smtClean="0"/>
              <a:t>«Впечатления» вокруг объектов, а не в формате временной ленты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Reputiz</a:t>
            </a:r>
          </a:p>
        </p:txBody>
      </p:sp>
      <p:sp>
        <p:nvSpPr>
          <p:cNvPr id="798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sz="1600" smtClean="0"/>
              <a:t>Reputize помогает сотрудникам отеля охватить отзывы клиентов которые на данный момент пребывают в отеле (не только на корпоративных сайтах а в социальных сетях, </a:t>
            </a:r>
            <a:r>
              <a:rPr lang="en-US" sz="1600" smtClean="0"/>
              <a:t>Tripadvisor and Holidaycheck</a:t>
            </a:r>
            <a:r>
              <a:rPr lang="ru-RU" sz="1600" smtClean="0"/>
              <a:t>) так что менеджеры могут реагировать на обратную связь гостя в режиме реального времени.</a:t>
            </a:r>
          </a:p>
          <a:p>
            <a:pPr marL="0" indent="0">
              <a:buFontTx/>
              <a:buNone/>
            </a:pPr>
            <a:r>
              <a:rPr lang="ru-RU" sz="1600" smtClean="0"/>
              <a:t>Также платформа позволяет собирать все отзывы с социальных сетей, сайта и других источников в одну платформу, готовую для дальнейшей обработки и аналитики. Более то есть возможность сравнить свои показателями с конкурентами, оценёнными на основе доступной открытой информации о них. </a:t>
            </a:r>
          </a:p>
          <a:p>
            <a:pPr marL="0" indent="0">
              <a:buFontTx/>
              <a:buNone/>
            </a:pPr>
            <a:endParaRPr lang="ru-RU" sz="1600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F89373-3ADF-4AF1-9F9A-FFF1E4A049C6}" type="slidenum">
              <a:rPr lang="ru-RU" altLang="uk-UA" smtClean="0"/>
              <a:pPr/>
              <a:t>27</a:t>
            </a:fld>
            <a:endParaRPr lang="ru-RU" altLang="uk-UA" smtClean="0"/>
          </a:p>
        </p:txBody>
      </p:sp>
      <p:pic>
        <p:nvPicPr>
          <p:cNvPr id="79877" name="Рисунок 4"/>
          <p:cNvPicPr>
            <a:picLocks noChangeAspect="1"/>
          </p:cNvPicPr>
          <p:nvPr/>
        </p:nvPicPr>
        <p:blipFill>
          <a:blip r:embed="rId2"/>
          <a:srcRect l="46455" t="24899" r="2161" b="37450"/>
          <a:stretch>
            <a:fillRect/>
          </a:stretch>
        </p:blipFill>
        <p:spPr bwMode="auto">
          <a:xfrm>
            <a:off x="1763713" y="3471863"/>
            <a:ext cx="615632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Массовое персонифицированное производство.</a:t>
            </a:r>
          </a:p>
          <a:p>
            <a:r>
              <a:rPr lang="ru-RU" dirty="0" smtClean="0"/>
              <a:t>Принципиально другой ландшафт производства конечных продуктов «по запросу».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Дрон доставщик пиццы </a:t>
            </a:r>
            <a:r>
              <a:rPr lang="en-US" smtClean="0"/>
              <a:t>Dominos </a:t>
            </a:r>
            <a:endParaRPr lang="ru-RU" smtClean="0"/>
          </a:p>
        </p:txBody>
      </p:sp>
      <p:sp>
        <p:nvSpPr>
          <p:cNvPr id="80899" name="Объект 2"/>
          <p:cNvSpPr>
            <a:spLocks noGrp="1"/>
          </p:cNvSpPr>
          <p:nvPr>
            <p:ph idx="1"/>
          </p:nvPr>
        </p:nvSpPr>
        <p:spPr>
          <a:xfrm>
            <a:off x="257175" y="1139825"/>
            <a:ext cx="8440738" cy="5256213"/>
          </a:xfrm>
        </p:spPr>
        <p:txBody>
          <a:bodyPr/>
          <a:lstStyle/>
          <a:p>
            <a:pPr algn="just"/>
            <a:r>
              <a:rPr lang="ru-RU" dirty="0" err="1" smtClean="0"/>
              <a:t>Dron</a:t>
            </a:r>
            <a:r>
              <a:rPr lang="en-US" dirty="0" smtClean="0"/>
              <a:t>e </a:t>
            </a:r>
            <a:r>
              <a:rPr lang="ru-RU" dirty="0" smtClean="0"/>
              <a:t>доставщик пиццы теперь реальность, первая коммерческая поставка еды по </a:t>
            </a:r>
            <a:r>
              <a:rPr lang="ru-RU" dirty="0" err="1" smtClean="0"/>
              <a:t>беспилотнику</a:t>
            </a:r>
            <a:r>
              <a:rPr lang="ru-RU" dirty="0" smtClean="0"/>
              <a:t> к клиенту, в любую точку мира, успешно завершена</a:t>
            </a:r>
          </a:p>
          <a:p>
            <a:pPr algn="just"/>
            <a:r>
              <a:rPr lang="en-US" dirty="0" smtClean="0"/>
              <a:t>Dominos Pizza </a:t>
            </a:r>
            <a:r>
              <a:rPr lang="ru-RU" dirty="0" err="1" smtClean="0"/>
              <a:t>Enterprises</a:t>
            </a:r>
            <a:r>
              <a:rPr lang="ru-RU" dirty="0" smtClean="0"/>
              <a:t> </a:t>
            </a:r>
            <a:r>
              <a:rPr lang="ru-RU" dirty="0" err="1" smtClean="0"/>
              <a:t>Limite</a:t>
            </a:r>
            <a:r>
              <a:rPr lang="en-US" dirty="0" smtClean="0"/>
              <a:t>d </a:t>
            </a:r>
            <a:r>
              <a:rPr lang="ru-RU" dirty="0" smtClean="0"/>
              <a:t>и служба доставки </a:t>
            </a:r>
            <a:r>
              <a:rPr lang="ru-RU" dirty="0" err="1" smtClean="0"/>
              <a:t>Flirtey</a:t>
            </a:r>
            <a:r>
              <a:rPr lang="ru-RU" dirty="0" smtClean="0"/>
              <a:t> доставили первый заказ с помощью </a:t>
            </a:r>
            <a:r>
              <a:rPr lang="ru-RU" dirty="0" err="1" smtClean="0"/>
              <a:t>доставщика-дрона</a:t>
            </a:r>
            <a:r>
              <a:rPr lang="ru-RU" dirty="0" smtClean="0"/>
              <a:t>, </a:t>
            </a:r>
            <a:r>
              <a:rPr lang="en-US" dirty="0" err="1" smtClean="0"/>
              <a:t>Peri-Peri</a:t>
            </a:r>
            <a:r>
              <a:rPr lang="en-US" dirty="0" smtClean="0"/>
              <a:t> Chicken Pizza, and a Chicken and Cranberry Pizza</a:t>
            </a:r>
            <a:r>
              <a:rPr lang="ru-RU" dirty="0" smtClean="0"/>
              <a:t> клиенту в </a:t>
            </a:r>
            <a:r>
              <a:rPr lang="ru-RU" dirty="0" err="1" smtClean="0"/>
              <a:t>Whangaparaoa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25 км к северу от Окленда.</a:t>
            </a:r>
          </a:p>
          <a:p>
            <a:pPr algn="just"/>
            <a:r>
              <a:rPr lang="ru-RU" dirty="0" smtClean="0"/>
              <a:t>Беспилотный летательный аппарат, ДРУ </a:t>
            </a:r>
            <a:r>
              <a:rPr lang="ru-RU" dirty="0" err="1" smtClean="0"/>
              <a:t>Drone</a:t>
            </a:r>
            <a:r>
              <a:rPr lang="ru-RU" dirty="0" smtClean="0"/>
              <a:t> по </a:t>
            </a:r>
            <a:r>
              <a:rPr lang="ru-RU" dirty="0" err="1" smtClean="0"/>
              <a:t>Flirtey</a:t>
            </a:r>
            <a:r>
              <a:rPr lang="ru-RU" dirty="0" smtClean="0"/>
              <a:t>, автономно управлялся с помощью GPS-навигации, под надзором группы экспертов </a:t>
            </a:r>
            <a:r>
              <a:rPr lang="ru-RU" dirty="0" err="1" smtClean="0"/>
              <a:t>беспилотников</a:t>
            </a:r>
            <a:r>
              <a:rPr lang="ru-RU" dirty="0" smtClean="0"/>
              <a:t> и квалифицированного и опытного пилота </a:t>
            </a:r>
            <a:r>
              <a:rPr lang="ru-RU" dirty="0" err="1" smtClean="0"/>
              <a:t>беспилотника</a:t>
            </a:r>
            <a:r>
              <a:rPr lang="ru-RU" dirty="0" smtClean="0"/>
              <a:t>.</a:t>
            </a:r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946400" y="6451600"/>
            <a:ext cx="4876800" cy="3413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altLang="uk-UA" sz="1000" b="0" dirty="0" smtClean="0">
                <a:solidFill>
                  <a:schemeClr val="bg1">
                    <a:lumMod val="50000"/>
                  </a:schemeClr>
                </a:solidFill>
              </a:rPr>
              <a:t>https://www.dominos.com.au/</a:t>
            </a:r>
            <a:endParaRPr lang="ru-RU" altLang="uk-UA" sz="1000" b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2100580"/>
            <a:ext cx="7772400" cy="1200329"/>
          </a:xfrm>
        </p:spPr>
        <p:txBody>
          <a:bodyPr/>
          <a:lstStyle/>
          <a:p>
            <a:pPr algn="ctr"/>
            <a:r>
              <a:rPr lang="en-US" sz="7200" dirty="0" smtClean="0"/>
              <a:t>23</a:t>
            </a:r>
            <a:endParaRPr lang="en-US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4553" y="3587433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Новая розница.</a:t>
            </a:r>
          </a:p>
          <a:p>
            <a:r>
              <a:rPr lang="ru-RU" dirty="0" err="1" smtClean="0"/>
              <a:t>Уорен</a:t>
            </a:r>
            <a:r>
              <a:rPr lang="ru-RU" dirty="0" smtClean="0"/>
              <a:t> </a:t>
            </a:r>
            <a:r>
              <a:rPr lang="ru-RU" dirty="0" err="1" smtClean="0"/>
              <a:t>Баффет</a:t>
            </a:r>
            <a:r>
              <a:rPr lang="ru-RU" dirty="0" smtClean="0"/>
              <a:t> "вышел" из розницы, а </a:t>
            </a:r>
            <a:r>
              <a:rPr lang="ru-RU" dirty="0" err="1" smtClean="0"/>
              <a:t>Amazon</a:t>
            </a:r>
            <a:r>
              <a:rPr lang="ru-RU" dirty="0" smtClean="0"/>
              <a:t> и </a:t>
            </a:r>
            <a:r>
              <a:rPr lang="ru-RU" dirty="0" err="1" smtClean="0"/>
              <a:t>AliBaba</a:t>
            </a:r>
            <a:r>
              <a:rPr lang="ru-RU" dirty="0" smtClean="0"/>
              <a:t> "входят" в неё, творя новые форматы. </a:t>
            </a:r>
          </a:p>
          <a:p>
            <a:endParaRPr lang="ru-RU" dirty="0" smtClean="0"/>
          </a:p>
          <a:p>
            <a:pPr lvl="1"/>
            <a:r>
              <a:rPr lang="ru-RU" dirty="0" smtClean="0"/>
              <a:t>Магазин будущего - это не магазин товаров, где человек бегает в поисках подходящих, а </a:t>
            </a:r>
            <a:r>
              <a:rPr lang="ru-RU" dirty="0" err="1" smtClean="0"/>
              <a:t>шоу-рум</a:t>
            </a:r>
            <a:r>
              <a:rPr lang="ru-RU" dirty="0" smtClean="0"/>
              <a:t>, в котором человек поставлен (посажен) в центр, а вокруг него разворачивается кухонная мебель, ТВ со звуком, продукты с рецептами, одежно-аксессуарные луки.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mtClean="0"/>
              <a:t>Робот-мерчендайзер</a:t>
            </a:r>
            <a:endParaRPr lang="uk-UA" altLang="uk-UA" smtClean="0"/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uk-UA" sz="1600" dirty="0" smtClean="0"/>
              <a:t>Робот</a:t>
            </a:r>
            <a:r>
              <a:rPr lang="uk-UA" altLang="uk-UA" sz="1600" dirty="0" smtClean="0"/>
              <a:t> </a:t>
            </a:r>
            <a:r>
              <a:rPr lang="uk-UA" altLang="uk-UA" sz="1600" dirty="0" err="1" smtClean="0"/>
              <a:t>Tally</a:t>
            </a:r>
            <a:r>
              <a:rPr lang="uk-UA" altLang="uk-UA" sz="1600" dirty="0" smtClean="0"/>
              <a:t> — робот, </a:t>
            </a:r>
            <a:r>
              <a:rPr lang="uk-UA" altLang="uk-UA" sz="1600" dirty="0" err="1" smtClean="0"/>
              <a:t>который</a:t>
            </a:r>
            <a:r>
              <a:rPr lang="uk-UA" altLang="uk-UA" sz="1600" dirty="0" smtClean="0"/>
              <a:t> </a:t>
            </a:r>
            <a:r>
              <a:rPr lang="uk-UA" altLang="uk-UA" sz="1600" dirty="0" err="1" smtClean="0"/>
              <a:t>быстро</a:t>
            </a:r>
            <a:r>
              <a:rPr lang="uk-UA" altLang="uk-UA" sz="1600" dirty="0" smtClean="0"/>
              <a:t> и </a:t>
            </a:r>
            <a:r>
              <a:rPr lang="uk-UA" altLang="uk-UA" sz="1600" dirty="0" err="1" smtClean="0"/>
              <a:t>эффективно</a:t>
            </a:r>
            <a:r>
              <a:rPr lang="uk-UA" altLang="uk-UA" sz="1600" dirty="0" smtClean="0"/>
              <a:t> </a:t>
            </a:r>
            <a:r>
              <a:rPr lang="uk-UA" altLang="uk-UA" sz="1600" dirty="0" err="1" smtClean="0"/>
              <a:t>выполняет</a:t>
            </a:r>
            <a:r>
              <a:rPr lang="uk-UA" altLang="uk-UA" sz="1600" dirty="0" smtClean="0"/>
              <a:t> </a:t>
            </a:r>
            <a:r>
              <a:rPr lang="uk-UA" altLang="uk-UA" sz="1600" dirty="0" err="1" smtClean="0"/>
              <a:t>рутинную</a:t>
            </a:r>
            <a:r>
              <a:rPr lang="uk-UA" altLang="uk-UA" sz="1600" dirty="0" smtClean="0"/>
              <a:t> </a:t>
            </a:r>
            <a:r>
              <a:rPr lang="uk-UA" altLang="uk-UA" sz="1600" dirty="0" err="1" smtClean="0"/>
              <a:t>работу</a:t>
            </a:r>
            <a:r>
              <a:rPr lang="uk-UA" altLang="uk-UA" sz="1600" dirty="0" smtClean="0"/>
              <a:t> в </a:t>
            </a:r>
            <a:r>
              <a:rPr lang="uk-UA" altLang="uk-UA" sz="1600" dirty="0" err="1" smtClean="0"/>
              <a:t>супермаркете</a:t>
            </a:r>
            <a:r>
              <a:rPr lang="uk-UA" altLang="uk-UA" sz="1600" dirty="0" smtClean="0"/>
              <a:t> </a:t>
            </a:r>
            <a:r>
              <a:rPr lang="uk-UA" altLang="uk-UA" sz="1600" dirty="0" err="1" smtClean="0"/>
              <a:t>или</a:t>
            </a:r>
            <a:r>
              <a:rPr lang="uk-UA" altLang="uk-UA" sz="1600" dirty="0" smtClean="0"/>
              <a:t> на складе. </a:t>
            </a:r>
          </a:p>
          <a:p>
            <a:r>
              <a:rPr lang="en-US" altLang="uk-UA" sz="1600" dirty="0" smtClean="0"/>
              <a:t>Tally </a:t>
            </a:r>
            <a:r>
              <a:rPr lang="uk-UA" altLang="uk-UA" sz="1600" dirty="0" err="1" smtClean="0"/>
              <a:t>“ходит”</a:t>
            </a:r>
            <a:r>
              <a:rPr lang="uk-UA" altLang="uk-UA" sz="1600" dirty="0" smtClean="0"/>
              <a:t> по проходам </a:t>
            </a:r>
            <a:r>
              <a:rPr lang="uk-UA" altLang="uk-UA" sz="1600" dirty="0" err="1" smtClean="0"/>
              <a:t>между</a:t>
            </a:r>
            <a:r>
              <a:rPr lang="uk-UA" altLang="uk-UA" sz="1600" dirty="0" smtClean="0"/>
              <a:t> </a:t>
            </a:r>
            <a:r>
              <a:rPr lang="uk-UA" altLang="uk-UA" sz="1600" dirty="0" err="1" smtClean="0"/>
              <a:t>стеллажами</a:t>
            </a:r>
            <a:r>
              <a:rPr lang="uk-UA" altLang="uk-UA" sz="1600" dirty="0" smtClean="0"/>
              <a:t> </a:t>
            </a:r>
            <a:r>
              <a:rPr lang="uk-UA" altLang="uk-UA" sz="1600" dirty="0" err="1" smtClean="0"/>
              <a:t>супермаркета</a:t>
            </a:r>
            <a:r>
              <a:rPr lang="ru-RU" altLang="uk-UA" sz="1600" dirty="0" smtClean="0"/>
              <a:t> и </a:t>
            </a:r>
            <a:r>
              <a:rPr lang="uk-UA" altLang="uk-UA" sz="1600" dirty="0" err="1" smtClean="0"/>
              <a:t>сканируя</a:t>
            </a:r>
            <a:r>
              <a:rPr lang="uk-UA" altLang="uk-UA" sz="1600" dirty="0" smtClean="0"/>
              <a:t> полки</a:t>
            </a:r>
            <a:r>
              <a:rPr lang="ru-RU" altLang="uk-UA" sz="1600" dirty="0" smtClean="0"/>
              <a:t> :</a:t>
            </a:r>
            <a:endParaRPr lang="uk-UA" altLang="uk-UA" sz="1600" dirty="0" smtClean="0"/>
          </a:p>
          <a:p>
            <a:pPr lvl="2"/>
            <a:r>
              <a:rPr lang="uk-UA" altLang="uk-UA" sz="1200" dirty="0" err="1" smtClean="0"/>
              <a:t>анализирует</a:t>
            </a:r>
            <a:r>
              <a:rPr lang="uk-UA" altLang="uk-UA" sz="1200" dirty="0" smtClean="0"/>
              <a:t> </a:t>
            </a:r>
            <a:r>
              <a:rPr lang="uk-UA" altLang="uk-UA" sz="1200" dirty="0" err="1" smtClean="0"/>
              <a:t>их</a:t>
            </a:r>
            <a:r>
              <a:rPr lang="uk-UA" altLang="uk-UA" sz="1200" dirty="0" smtClean="0"/>
              <a:t> </a:t>
            </a:r>
            <a:r>
              <a:rPr lang="uk-UA" altLang="uk-UA" sz="1200" dirty="0" err="1" smtClean="0"/>
              <a:t>заполняемость</a:t>
            </a:r>
            <a:r>
              <a:rPr lang="uk-UA" altLang="uk-UA" sz="1200" dirty="0" smtClean="0"/>
              <a:t> товаром;</a:t>
            </a:r>
          </a:p>
          <a:p>
            <a:pPr lvl="2"/>
            <a:r>
              <a:rPr lang="ru-RU" altLang="uk-UA" sz="1200" dirty="0" smtClean="0"/>
              <a:t>фиксирует отсутствие и недостаток </a:t>
            </a:r>
            <a:r>
              <a:rPr lang="uk-UA" altLang="uk-UA" sz="1200" dirty="0" err="1" smtClean="0"/>
              <a:t>товарных</a:t>
            </a:r>
            <a:r>
              <a:rPr lang="uk-UA" altLang="uk-UA" sz="1200" dirty="0" smtClean="0"/>
              <a:t> </a:t>
            </a:r>
            <a:r>
              <a:rPr lang="uk-UA" altLang="uk-UA" sz="1200" dirty="0" err="1" smtClean="0"/>
              <a:t>позиций</a:t>
            </a:r>
            <a:r>
              <a:rPr lang="uk-UA" altLang="uk-UA" sz="1200" dirty="0" smtClean="0"/>
              <a:t>;</a:t>
            </a:r>
          </a:p>
          <a:p>
            <a:pPr lvl="2"/>
            <a:r>
              <a:rPr lang="ru-RU" altLang="uk-UA" sz="1200" dirty="0" smtClean="0"/>
              <a:t>фиксирует</a:t>
            </a:r>
            <a:r>
              <a:rPr lang="uk-UA" altLang="uk-UA" sz="1200" dirty="0" smtClean="0"/>
              <a:t> </a:t>
            </a:r>
            <a:r>
              <a:rPr lang="uk-UA" altLang="uk-UA" sz="1200" dirty="0" err="1" smtClean="0"/>
              <a:t>ошибочное</a:t>
            </a:r>
            <a:r>
              <a:rPr lang="uk-UA" altLang="uk-UA" sz="1200" dirty="0" smtClean="0"/>
              <a:t> </a:t>
            </a:r>
            <a:r>
              <a:rPr lang="uk-UA" altLang="uk-UA" sz="1200" dirty="0" err="1" smtClean="0"/>
              <a:t>указание</a:t>
            </a:r>
            <a:r>
              <a:rPr lang="uk-UA" altLang="uk-UA" sz="1200" dirty="0" smtClean="0"/>
              <a:t> </a:t>
            </a:r>
            <a:r>
              <a:rPr lang="uk-UA" altLang="uk-UA" sz="1200" dirty="0" err="1" smtClean="0"/>
              <a:t>цен</a:t>
            </a:r>
            <a:r>
              <a:rPr lang="uk-UA" altLang="uk-UA" sz="1200" dirty="0" smtClean="0"/>
              <a:t>.</a:t>
            </a:r>
          </a:p>
          <a:p>
            <a:r>
              <a:rPr lang="uk-UA" altLang="uk-UA" sz="1600" dirty="0" err="1" smtClean="0"/>
              <a:t>Затем</a:t>
            </a:r>
            <a:r>
              <a:rPr lang="uk-UA" altLang="uk-UA" sz="1600" dirty="0" smtClean="0"/>
              <a:t> он </a:t>
            </a:r>
            <a:r>
              <a:rPr lang="uk-UA" altLang="uk-UA" sz="1600" dirty="0" err="1" smtClean="0"/>
              <a:t>отправляет</a:t>
            </a:r>
            <a:r>
              <a:rPr lang="uk-UA" altLang="uk-UA" sz="1600" dirty="0" smtClean="0"/>
              <a:t> </a:t>
            </a:r>
            <a:r>
              <a:rPr lang="uk-UA" altLang="uk-UA" sz="1600" dirty="0" err="1" smtClean="0"/>
              <a:t>данные</a:t>
            </a:r>
            <a:r>
              <a:rPr lang="uk-UA" altLang="uk-UA" sz="1600" dirty="0" smtClean="0"/>
              <a:t> на «</a:t>
            </a:r>
            <a:r>
              <a:rPr lang="uk-UA" altLang="uk-UA" sz="1600" dirty="0" err="1" smtClean="0"/>
              <a:t>облако</a:t>
            </a:r>
            <a:r>
              <a:rPr lang="uk-UA" altLang="uk-UA" sz="1600" dirty="0" smtClean="0"/>
              <a:t>» и </a:t>
            </a:r>
            <a:r>
              <a:rPr lang="uk-UA" altLang="uk-UA" sz="1600" dirty="0" err="1" smtClean="0"/>
              <a:t>формирует</a:t>
            </a:r>
            <a:r>
              <a:rPr lang="uk-UA" altLang="uk-UA" sz="1600" dirty="0" smtClean="0"/>
              <a:t> </a:t>
            </a:r>
            <a:r>
              <a:rPr lang="uk-UA" altLang="uk-UA" sz="1600" dirty="0" err="1" smtClean="0"/>
              <a:t>рекомендации</a:t>
            </a:r>
            <a:r>
              <a:rPr lang="uk-UA" altLang="uk-UA" sz="1600" dirty="0" smtClean="0"/>
              <a:t> для </a:t>
            </a:r>
            <a:r>
              <a:rPr lang="uk-UA" altLang="uk-UA" sz="1600" dirty="0" err="1" smtClean="0"/>
              <a:t>администрации</a:t>
            </a:r>
            <a:r>
              <a:rPr lang="uk-UA" altLang="uk-UA" sz="1600" dirty="0" smtClean="0"/>
              <a:t> </a:t>
            </a:r>
            <a:r>
              <a:rPr lang="uk-UA" altLang="uk-UA" sz="1600" dirty="0" err="1" smtClean="0"/>
              <a:t>супермаркета</a:t>
            </a:r>
            <a:r>
              <a:rPr lang="uk-UA" altLang="uk-UA" sz="1600" dirty="0" smtClean="0"/>
              <a:t>. </a:t>
            </a:r>
          </a:p>
          <a:p>
            <a:r>
              <a:rPr lang="uk-UA" altLang="uk-UA" sz="1600" dirty="0" smtClean="0"/>
              <a:t>Доступ к </a:t>
            </a:r>
            <a:r>
              <a:rPr lang="uk-UA" altLang="uk-UA" sz="1600" dirty="0" err="1" smtClean="0"/>
              <a:t>этим</a:t>
            </a:r>
            <a:r>
              <a:rPr lang="uk-UA" altLang="uk-UA" sz="1600" dirty="0" smtClean="0"/>
              <a:t> </a:t>
            </a:r>
            <a:r>
              <a:rPr lang="uk-UA" altLang="uk-UA" sz="1600" dirty="0" err="1" smtClean="0"/>
              <a:t>рекомендациям</a:t>
            </a:r>
            <a:r>
              <a:rPr lang="uk-UA" altLang="uk-UA" sz="1600" dirty="0" smtClean="0"/>
              <a:t> </a:t>
            </a:r>
            <a:r>
              <a:rPr lang="uk-UA" altLang="uk-UA" sz="1600" dirty="0" err="1" smtClean="0"/>
              <a:t>они</a:t>
            </a:r>
            <a:r>
              <a:rPr lang="uk-UA" altLang="uk-UA" sz="1600" dirty="0" smtClean="0"/>
              <a:t> </a:t>
            </a:r>
            <a:r>
              <a:rPr lang="uk-UA" altLang="uk-UA" sz="1600" dirty="0" err="1" smtClean="0"/>
              <a:t>получают</a:t>
            </a:r>
            <a:r>
              <a:rPr lang="uk-UA" altLang="uk-UA" sz="1600" dirty="0" smtClean="0"/>
              <a:t> через </a:t>
            </a:r>
            <a:r>
              <a:rPr lang="uk-UA" altLang="uk-UA" sz="1600" dirty="0" err="1" smtClean="0"/>
              <a:t>специальное</a:t>
            </a:r>
            <a:r>
              <a:rPr lang="uk-UA" altLang="uk-UA" sz="1600" dirty="0" smtClean="0"/>
              <a:t> </a:t>
            </a:r>
            <a:r>
              <a:rPr lang="uk-UA" altLang="uk-UA" sz="1600" dirty="0" err="1" smtClean="0"/>
              <a:t>приложение</a:t>
            </a:r>
            <a:r>
              <a:rPr lang="uk-UA" altLang="uk-UA" sz="1600" dirty="0" smtClean="0"/>
              <a:t>. </a:t>
            </a:r>
          </a:p>
          <a:p>
            <a:endParaRPr lang="uk-UA" altLang="uk-UA" sz="1600" dirty="0" smtClean="0"/>
          </a:p>
        </p:txBody>
      </p:sp>
      <p:pic>
        <p:nvPicPr>
          <p:cNvPr id="6554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25538"/>
            <a:ext cx="4068763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33825"/>
            <a:ext cx="403225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Кибернетические расширения человека.</a:t>
            </a:r>
          </a:p>
          <a:p>
            <a:r>
              <a:rPr lang="ru-RU" dirty="0" err="1" smtClean="0"/>
              <a:t>Супергеройские</a:t>
            </a:r>
            <a:r>
              <a:rPr lang="ru-RU" dirty="0" smtClean="0"/>
              <a:t> «примочки»: зрение, сила, реакция, обработка входящих данных.</a:t>
            </a:r>
          </a:p>
          <a:p>
            <a:endParaRPr lang="ru-RU" dirty="0" smtClean="0"/>
          </a:p>
          <a:p>
            <a:pPr lvl="1"/>
            <a:r>
              <a:rPr lang="en-US" dirty="0" err="1" smtClean="0"/>
              <a:t>SCiO</a:t>
            </a:r>
            <a:r>
              <a:rPr lang="en-US" dirty="0" smtClean="0"/>
              <a:t> – </a:t>
            </a:r>
            <a:r>
              <a:rPr lang="ru-RU" dirty="0" smtClean="0"/>
              <a:t>только начало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Другое сельское хозяйство</a:t>
            </a:r>
          </a:p>
          <a:p>
            <a:endParaRPr lang="ru-RU" dirty="0" smtClean="0"/>
          </a:p>
          <a:p>
            <a:pPr lvl="1"/>
            <a:r>
              <a:rPr lang="ru-RU" dirty="0" err="1" smtClean="0"/>
              <a:t>Plenty</a:t>
            </a:r>
            <a:r>
              <a:rPr lang="ru-RU" dirty="0" smtClean="0"/>
              <a:t>: закрытые фермы компании позволяют выращивать в 350 раз больше продукции, чем поля или теплицы</a:t>
            </a:r>
          </a:p>
          <a:p>
            <a:endParaRPr lang="en-US" dirty="0"/>
          </a:p>
        </p:txBody>
      </p:sp>
      <p:pic>
        <p:nvPicPr>
          <p:cNvPr id="4098" name="Picture 2" descr="https://hightech.fm/files/1/upload/1210x0/28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7100" y="3667125"/>
            <a:ext cx="5676900" cy="319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s\Conferences\2016\Syngenta\553653884fd30.jpg"/>
          <p:cNvPicPr>
            <a:picLocks noChangeAspect="1" noChangeArrowheads="1"/>
          </p:cNvPicPr>
          <p:nvPr/>
        </p:nvPicPr>
        <p:blipFill>
          <a:blip r:embed="rId2"/>
          <a:srcRect b="68169"/>
          <a:stretch>
            <a:fillRect/>
          </a:stretch>
        </p:blipFill>
        <p:spPr bwMode="auto">
          <a:xfrm>
            <a:off x="4912335" y="0"/>
            <a:ext cx="423166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00400" y="1339850"/>
            <a:ext cx="2286000" cy="101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Calibri"/>
              </a:rPr>
              <a:t>комплексное представление о состоянии посевов</a:t>
            </a:r>
            <a:endParaRPr lang="en-US" sz="20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2996" name="Прямоугольник 4"/>
          <p:cNvSpPr>
            <a:spLocks noChangeArrowheads="1"/>
          </p:cNvSpPr>
          <p:nvPr/>
        </p:nvSpPr>
        <p:spPr bwMode="auto">
          <a:xfrm>
            <a:off x="161925" y="1774825"/>
            <a:ext cx="23717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r" defTabSz="685800" eaLnBrk="1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Системы спутникового мониторинга 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pPr marL="171450" indent="-171450" algn="r" defTabSz="685800" eaLnBrk="1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Беспилотники</a:t>
            </a:r>
          </a:p>
          <a:p>
            <a:pPr marL="171450" indent="-171450" algn="r" defTabSz="685800" eaLnBrk="1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Умная пыль.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4888" y="3654425"/>
            <a:ext cx="1068387" cy="40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Calibri"/>
              </a:rPr>
              <a:t>Техника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2998" name="Прямоугольник 6"/>
          <p:cNvSpPr>
            <a:spLocks noChangeArrowheads="1"/>
          </p:cNvSpPr>
          <p:nvPr/>
        </p:nvSpPr>
        <p:spPr bwMode="auto">
          <a:xfrm>
            <a:off x="6503988" y="3459163"/>
            <a:ext cx="212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На электричестве</a:t>
            </a:r>
            <a:endParaRPr lang="en-US" sz="2400"/>
          </a:p>
        </p:txBody>
      </p:sp>
      <p:sp>
        <p:nvSpPr>
          <p:cNvPr id="212999" name="Прямоугольник 7"/>
          <p:cNvSpPr>
            <a:spLocks noChangeArrowheads="1"/>
          </p:cNvSpPr>
          <p:nvPr/>
        </p:nvSpPr>
        <p:spPr bwMode="auto">
          <a:xfrm>
            <a:off x="6453188" y="4356100"/>
            <a:ext cx="20113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Сборка на месте</a:t>
            </a:r>
            <a:endParaRPr lang="en-US" sz="2400"/>
          </a:p>
        </p:txBody>
      </p:sp>
      <p:sp>
        <p:nvSpPr>
          <p:cNvPr id="213000" name="Прямоугольник 8"/>
          <p:cNvSpPr>
            <a:spLocks noChangeArrowheads="1"/>
          </p:cNvSpPr>
          <p:nvPr/>
        </p:nvSpPr>
        <p:spPr bwMode="auto">
          <a:xfrm>
            <a:off x="5989638" y="4932363"/>
            <a:ext cx="242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Открытые протоколы работы</a:t>
            </a:r>
            <a:endParaRPr lang="en-US" sz="2400"/>
          </a:p>
        </p:txBody>
      </p:sp>
      <p:sp>
        <p:nvSpPr>
          <p:cNvPr id="213001" name="Прямоугольник 9"/>
          <p:cNvSpPr>
            <a:spLocks noChangeArrowheads="1"/>
          </p:cNvSpPr>
          <p:nvPr/>
        </p:nvSpPr>
        <p:spPr bwMode="auto">
          <a:xfrm>
            <a:off x="5735638" y="3832225"/>
            <a:ext cx="1608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Беспилотная</a:t>
            </a:r>
            <a:endParaRPr lang="en-US" sz="2400"/>
          </a:p>
        </p:txBody>
      </p:sp>
      <p:sp>
        <p:nvSpPr>
          <p:cNvPr id="213002" name="Прямоугольник 10"/>
          <p:cNvSpPr>
            <a:spLocks noChangeArrowheads="1"/>
          </p:cNvSpPr>
          <p:nvPr/>
        </p:nvSpPr>
        <p:spPr bwMode="auto">
          <a:xfrm>
            <a:off x="6635750" y="2211388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энергия из органических отходов </a:t>
            </a:r>
            <a:endParaRPr lang="en-US" sz="2400"/>
          </a:p>
        </p:txBody>
      </p:sp>
      <p:sp>
        <p:nvSpPr>
          <p:cNvPr id="213003" name="Прямоугольник 11"/>
          <p:cNvSpPr>
            <a:spLocks noChangeArrowheads="1"/>
          </p:cNvSpPr>
          <p:nvPr/>
        </p:nvSpPr>
        <p:spPr bwMode="auto">
          <a:xfrm>
            <a:off x="3338513" y="5676900"/>
            <a:ext cx="23542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 онлайн-площадки </a:t>
            </a:r>
            <a:endParaRPr lang="en-US" sz="2400"/>
          </a:p>
        </p:txBody>
      </p:sp>
      <p:sp>
        <p:nvSpPr>
          <p:cNvPr id="14" name="Прямоугольник 13"/>
          <p:cNvSpPr/>
          <p:nvPr/>
        </p:nvSpPr>
        <p:spPr>
          <a:xfrm>
            <a:off x="893763" y="4762500"/>
            <a:ext cx="2027237" cy="4016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Calibri"/>
              </a:rPr>
              <a:t>Прогноз продаж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5" y="5440363"/>
            <a:ext cx="1419225" cy="40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Calibri"/>
              </a:rPr>
              <a:t>Продажи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6613" y="6127750"/>
            <a:ext cx="2552700" cy="40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Calibri"/>
              </a:rPr>
              <a:t>Управленческий учет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>
            <a:stCxn id="212996" idx="3"/>
            <a:endCxn id="4" idx="1"/>
          </p:cNvCxnSpPr>
          <p:nvPr/>
        </p:nvCxnSpPr>
        <p:spPr>
          <a:xfrm flipV="1">
            <a:off x="2533650" y="1847850"/>
            <a:ext cx="666750" cy="76835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12998" idx="1"/>
            <a:endCxn id="6" idx="3"/>
          </p:cNvCxnSpPr>
          <p:nvPr/>
        </p:nvCxnSpPr>
        <p:spPr>
          <a:xfrm rot="10800000" flipV="1">
            <a:off x="4613275" y="3659188"/>
            <a:ext cx="1890713" cy="19526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13001" idx="1"/>
            <a:endCxn id="6" idx="3"/>
          </p:cNvCxnSpPr>
          <p:nvPr/>
        </p:nvCxnSpPr>
        <p:spPr>
          <a:xfrm rot="10800000">
            <a:off x="4613275" y="3854450"/>
            <a:ext cx="1122363" cy="1778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12999" idx="1"/>
            <a:endCxn id="6" idx="3"/>
          </p:cNvCxnSpPr>
          <p:nvPr/>
        </p:nvCxnSpPr>
        <p:spPr>
          <a:xfrm rot="10800000">
            <a:off x="4613275" y="3854450"/>
            <a:ext cx="1839913" cy="70326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13000" idx="1"/>
            <a:endCxn id="6" idx="3"/>
          </p:cNvCxnSpPr>
          <p:nvPr/>
        </p:nvCxnSpPr>
        <p:spPr>
          <a:xfrm rot="10800000">
            <a:off x="4613275" y="3854450"/>
            <a:ext cx="1376363" cy="14319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13002" idx="2"/>
            <a:endCxn id="212998" idx="0"/>
          </p:cNvCxnSpPr>
          <p:nvPr/>
        </p:nvCxnSpPr>
        <p:spPr>
          <a:xfrm rot="5400000">
            <a:off x="7557294" y="3237707"/>
            <a:ext cx="231775" cy="21113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13003" idx="1"/>
            <a:endCxn id="14" idx="3"/>
          </p:cNvCxnSpPr>
          <p:nvPr/>
        </p:nvCxnSpPr>
        <p:spPr>
          <a:xfrm rot="10800000">
            <a:off x="2921000" y="4964113"/>
            <a:ext cx="417513" cy="9144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13003" idx="1"/>
            <a:endCxn id="15" idx="3"/>
          </p:cNvCxnSpPr>
          <p:nvPr/>
        </p:nvCxnSpPr>
        <p:spPr>
          <a:xfrm rot="10800000">
            <a:off x="1676400" y="5640388"/>
            <a:ext cx="1662113" cy="2381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13003" idx="1"/>
            <a:endCxn id="16" idx="3"/>
          </p:cNvCxnSpPr>
          <p:nvPr/>
        </p:nvCxnSpPr>
        <p:spPr>
          <a:xfrm rot="10800000" flipH="1" flipV="1">
            <a:off x="3338513" y="5878513"/>
            <a:ext cx="50800" cy="44926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321050" y="1368425"/>
            <a:ext cx="2286000" cy="13223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Calibri"/>
              </a:rPr>
              <a:t>Фермер будущего не зависит от государства и банков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5044" name="Прямоугольник 4"/>
          <p:cNvSpPr>
            <a:spLocks noChangeArrowheads="1"/>
          </p:cNvSpPr>
          <p:nvPr/>
        </p:nvSpPr>
        <p:spPr bwMode="auto">
          <a:xfrm>
            <a:off x="6243320" y="383540"/>
            <a:ext cx="228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технологии и рынок сбыта ему доступны в режиме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</a:rPr>
              <a:t>онлайн</a:t>
            </a:r>
            <a:endParaRPr lang="en-US" sz="2000" dirty="0"/>
          </a:p>
        </p:txBody>
      </p:sp>
      <p:sp>
        <p:nvSpPr>
          <p:cNvPr id="215045" name="Прямоугольник 5"/>
          <p:cNvSpPr>
            <a:spLocks noChangeArrowheads="1"/>
          </p:cNvSpPr>
          <p:nvPr/>
        </p:nvSpPr>
        <p:spPr bwMode="auto">
          <a:xfrm>
            <a:off x="219075" y="1989138"/>
            <a:ext cx="2238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финансирование – краудфандинг и новые сервисы сервисы</a:t>
            </a:r>
            <a:endParaRPr lang="en-US" sz="2000"/>
          </a:p>
        </p:txBody>
      </p:sp>
      <p:sp>
        <p:nvSpPr>
          <p:cNvPr id="215046" name="Прямоугольник 6"/>
          <p:cNvSpPr>
            <a:spLocks noChangeArrowheads="1"/>
          </p:cNvSpPr>
          <p:nvPr/>
        </p:nvSpPr>
        <p:spPr bwMode="auto">
          <a:xfrm>
            <a:off x="3857625" y="3956050"/>
            <a:ext cx="1252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блокчейн</a:t>
            </a:r>
            <a:endParaRPr lang="en-US" sz="2000"/>
          </a:p>
        </p:txBody>
      </p:sp>
      <p:sp>
        <p:nvSpPr>
          <p:cNvPr id="215047" name="Прямоугольник 7"/>
          <p:cNvSpPr>
            <a:spLocks noChangeArrowheads="1"/>
          </p:cNvSpPr>
          <p:nvPr/>
        </p:nvSpPr>
        <p:spPr bwMode="auto">
          <a:xfrm>
            <a:off x="3448050" y="3041650"/>
            <a:ext cx="2233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страховка урожая </a:t>
            </a:r>
            <a:endParaRPr lang="en-US" sz="2000"/>
          </a:p>
        </p:txBody>
      </p:sp>
      <p:sp>
        <p:nvSpPr>
          <p:cNvPr id="215048" name="Прямоугольник 8"/>
          <p:cNvSpPr>
            <a:spLocks noChangeArrowheads="1"/>
          </p:cNvSpPr>
          <p:nvPr/>
        </p:nvSpPr>
        <p:spPr bwMode="auto">
          <a:xfrm>
            <a:off x="5422900" y="2511108"/>
            <a:ext cx="37211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выращивать натуральные продукты выгодней дешевеющей 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</a:rPr>
              <a:t>генномодифицированной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 еды</a:t>
            </a:r>
            <a:endParaRPr lang="en-US" sz="2000" dirty="0"/>
          </a:p>
        </p:txBody>
      </p:sp>
      <p:cxnSp>
        <p:nvCxnSpPr>
          <p:cNvPr id="11" name="Прямая со стрелкой 10"/>
          <p:cNvCxnSpPr>
            <a:stCxn id="215045" idx="3"/>
            <a:endCxn id="4" idx="1"/>
          </p:cNvCxnSpPr>
          <p:nvPr/>
        </p:nvCxnSpPr>
        <p:spPr>
          <a:xfrm flipV="1">
            <a:off x="2457450" y="2028825"/>
            <a:ext cx="863600" cy="6223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15047" idx="0"/>
            <a:endCxn id="4" idx="2"/>
          </p:cNvCxnSpPr>
          <p:nvPr/>
        </p:nvCxnSpPr>
        <p:spPr>
          <a:xfrm rot="16200000" flipV="1">
            <a:off x="4338638" y="2816225"/>
            <a:ext cx="350837" cy="10001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15046" idx="0"/>
            <a:endCxn id="215047" idx="2"/>
          </p:cNvCxnSpPr>
          <p:nvPr/>
        </p:nvCxnSpPr>
        <p:spPr>
          <a:xfrm rot="5400000" flipH="1" flipV="1">
            <a:off x="4267201" y="3659187"/>
            <a:ext cx="514350" cy="7937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15044" idx="1"/>
            <a:endCxn id="4" idx="3"/>
          </p:cNvCxnSpPr>
          <p:nvPr/>
        </p:nvCxnSpPr>
        <p:spPr>
          <a:xfrm rot="10800000" flipV="1">
            <a:off x="5607050" y="1045527"/>
            <a:ext cx="636270" cy="98409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15048" idx="0"/>
            <a:endCxn id="4" idx="3"/>
          </p:cNvCxnSpPr>
          <p:nvPr/>
        </p:nvCxnSpPr>
        <p:spPr>
          <a:xfrm rot="16200000" flipV="1">
            <a:off x="6204506" y="1432164"/>
            <a:ext cx="481489" cy="16764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DOCs\Conferences\2016\Syngenta\55376308b5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3520"/>
            <a:ext cx="3530600" cy="28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DOCs\Conferences\2016\Syngenta\553762aad63d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080" y="3952104"/>
            <a:ext cx="2915920" cy="290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Sharing Economy</a:t>
            </a:r>
            <a:endParaRPr lang="ru-RU" sz="3600" dirty="0" smtClean="0"/>
          </a:p>
          <a:p>
            <a:endParaRPr lang="ru-RU" sz="3600" dirty="0" smtClean="0"/>
          </a:p>
          <a:p>
            <a:pPr lvl="1"/>
            <a:r>
              <a:rPr lang="en-US" sz="2400" dirty="0" smtClean="0"/>
              <a:t>Konica</a:t>
            </a:r>
            <a:r>
              <a:rPr lang="ru-RU" sz="2400" dirty="0" smtClean="0"/>
              <a:t>-</a:t>
            </a:r>
            <a:r>
              <a:rPr lang="en-US" sz="2400" dirty="0" smtClean="0"/>
              <a:t>Minolta</a:t>
            </a:r>
            <a:r>
              <a:rPr lang="ru-RU" sz="2400" dirty="0" smtClean="0"/>
              <a:t>, </a:t>
            </a:r>
            <a:r>
              <a:rPr lang="en-US" sz="2400" dirty="0" err="1" smtClean="0"/>
              <a:t>Airbnb</a:t>
            </a:r>
            <a:r>
              <a:rPr lang="ru-RU" sz="2400" dirty="0" smtClean="0"/>
              <a:t>, </a:t>
            </a:r>
            <a:r>
              <a:rPr lang="en-US" sz="2400" dirty="0" err="1" smtClean="0"/>
              <a:t>Uber</a:t>
            </a:r>
            <a:r>
              <a:rPr lang="ru-RU" sz="2400" dirty="0" smtClean="0"/>
              <a:t>, </a:t>
            </a:r>
            <a:r>
              <a:rPr lang="en-US" sz="2400" dirty="0" err="1" smtClean="0"/>
              <a:t>Domfort</a:t>
            </a:r>
            <a:r>
              <a:rPr lang="ru-RU" sz="2400" dirty="0" smtClean="0"/>
              <a:t> - ранние сигналы</a:t>
            </a:r>
            <a:endParaRPr 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ru-RU" dirty="0" smtClean="0"/>
              <a:t>-</a:t>
            </a:r>
            <a:r>
              <a:rPr lang="en-US" dirty="0" smtClean="0"/>
              <a:t>Everything</a:t>
            </a:r>
            <a:r>
              <a:rPr lang="ru-RU" dirty="0" smtClean="0"/>
              <a:t>: сотрудничество и коммуникация; партнерство вместо продаж. </a:t>
            </a:r>
          </a:p>
          <a:p>
            <a:r>
              <a:rPr lang="ru-RU" dirty="0" smtClean="0"/>
              <a:t>На смену </a:t>
            </a:r>
            <a:r>
              <a:rPr lang="en-US" dirty="0" smtClean="0"/>
              <a:t>h</a:t>
            </a:r>
            <a:r>
              <a:rPr lang="ru-RU" dirty="0" smtClean="0"/>
              <a:t>2</a:t>
            </a:r>
            <a:r>
              <a:rPr lang="en-US" dirty="0" smtClean="0"/>
              <a:t>h</a:t>
            </a:r>
            <a:r>
              <a:rPr lang="ru-RU" dirty="0" smtClean="0"/>
              <a:t> (</a:t>
            </a:r>
            <a:r>
              <a:rPr lang="en-US" dirty="0" smtClean="0"/>
              <a:t>Human to human</a:t>
            </a:r>
            <a:r>
              <a:rPr lang="ru-RU" dirty="0" smtClean="0"/>
              <a:t>) или </a:t>
            </a:r>
            <a:r>
              <a:rPr lang="en-US" dirty="0" smtClean="0"/>
              <a:t>f</a:t>
            </a:r>
            <a:r>
              <a:rPr lang="ru-RU" dirty="0" smtClean="0"/>
              <a:t>2</a:t>
            </a:r>
            <a:r>
              <a:rPr lang="en-US" dirty="0" smtClean="0"/>
              <a:t>f</a:t>
            </a:r>
            <a:r>
              <a:rPr lang="ru-RU" dirty="0" smtClean="0"/>
              <a:t> (</a:t>
            </a:r>
            <a:r>
              <a:rPr lang="en-US" dirty="0" smtClean="0"/>
              <a:t>function to function</a:t>
            </a:r>
            <a:r>
              <a:rPr lang="ru-RU" dirty="0" smtClean="0"/>
              <a:t>, </a:t>
            </a:r>
            <a:r>
              <a:rPr lang="ru-RU" dirty="0" err="1" smtClean="0"/>
              <a:t>кросс-функциональные</a:t>
            </a:r>
            <a:r>
              <a:rPr lang="ru-RU" dirty="0" smtClean="0"/>
              <a:t> продажи) приходит </a:t>
            </a:r>
            <a:r>
              <a:rPr lang="en-US" b="1" dirty="0" err="1" smtClean="0"/>
              <a:t>pWp</a:t>
            </a:r>
            <a:r>
              <a:rPr lang="ru-RU" dirty="0" smtClean="0"/>
              <a:t> - </a:t>
            </a:r>
            <a:r>
              <a:rPr lang="en-US" dirty="0" smtClean="0"/>
              <a:t>partner with partner</a:t>
            </a:r>
            <a:r>
              <a:rPr lang="ru-RU" dirty="0" smtClean="0"/>
              <a:t> - партнерская модель отношений. </a:t>
            </a:r>
          </a:p>
          <a:p>
            <a:endParaRPr lang="ru-RU" dirty="0" smtClean="0"/>
          </a:p>
          <a:p>
            <a:pPr lvl="1"/>
            <a:r>
              <a:rPr lang="ru-RU" dirty="0" smtClean="0"/>
              <a:t>"Зарабатываем вместе на всей цепочке создания ценности".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7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Анализ здоровья – «на лету».</a:t>
            </a:r>
          </a:p>
          <a:p>
            <a:r>
              <a:rPr lang="ru-RU" sz="3200" dirty="0" smtClean="0"/>
              <a:t>Психическое здоровье – по лексикону (</a:t>
            </a:r>
            <a:r>
              <a:rPr lang="en-US" sz="3200" dirty="0" smtClean="0"/>
              <a:t>IBM).</a:t>
            </a:r>
          </a:p>
          <a:p>
            <a:r>
              <a:rPr lang="ru-RU" sz="3200" dirty="0" smtClean="0"/>
              <a:t>Мгновенный анализ ДНК.</a:t>
            </a:r>
          </a:p>
          <a:p>
            <a:endParaRPr lang="ru-RU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80% профессий или исчезнут (как бухгалтера и дальнобойщики) или преобразуются полностью (как преподаватели и </a:t>
            </a:r>
            <a:r>
              <a:rPr lang="ru-RU" dirty="0" err="1" smtClean="0"/>
              <a:t>маркетологи</a:t>
            </a:r>
            <a:r>
              <a:rPr lang="ru-RU" dirty="0" smtClean="0"/>
              <a:t>) в ближайшие 20 лет.</a:t>
            </a:r>
          </a:p>
          <a:p>
            <a:endParaRPr lang="en-US" dirty="0" smtClean="0"/>
          </a:p>
          <a:p>
            <a:pPr lvl="1"/>
            <a:r>
              <a:rPr lang="ru-RU" dirty="0" smtClean="0"/>
              <a:t>Чем заниматься в мире персонифицированного роботизированного производства и сервисов на искусственном интеллекте? Творчеством, наукой, образованием. 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2100580"/>
            <a:ext cx="7772400" cy="1200329"/>
          </a:xfrm>
        </p:spPr>
        <p:txBody>
          <a:bodyPr/>
          <a:lstStyle/>
          <a:p>
            <a:pPr algn="ctr"/>
            <a:r>
              <a:rPr lang="ru-RU" sz="7200" dirty="0" smtClean="0"/>
              <a:t>110,000,000</a:t>
            </a:r>
            <a:endParaRPr lang="en-US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4553" y="3587433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4D-печать — динамические объекты, изменяющие функции, форму, другие характеристики по запросу или встраиваясь во внешние изменения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Живём в последние годы дорогой нефти. Ископаемое топливо проиграло. </a:t>
            </a:r>
          </a:p>
          <a:p>
            <a:endParaRPr lang="ru-RU" sz="2000" dirty="0" smtClean="0"/>
          </a:p>
          <a:p>
            <a:r>
              <a:rPr lang="ru-RU" sz="2000" dirty="0" smtClean="0"/>
              <a:t>Цены на батареи для электромобилей снизились вдвое с 2014 года. И еще вдвое к 2020 году.</a:t>
            </a:r>
          </a:p>
          <a:p>
            <a:r>
              <a:rPr lang="ru-RU" sz="2000" dirty="0" err="1" smtClean="0"/>
              <a:t>Tesla</a:t>
            </a:r>
            <a:r>
              <a:rPr lang="ru-RU" sz="2000" dirty="0" smtClean="0"/>
              <a:t> </a:t>
            </a:r>
            <a:r>
              <a:rPr lang="ru-RU" sz="2000" dirty="0" err="1" smtClean="0"/>
              <a:t>Gigafactory</a:t>
            </a:r>
            <a:r>
              <a:rPr lang="ru-RU" sz="2000" dirty="0" smtClean="0"/>
              <a:t> + 14 аналогичных фабрик (FT).</a:t>
            </a:r>
          </a:p>
          <a:p>
            <a:endParaRPr lang="ru-RU" sz="2000" dirty="0" smtClean="0"/>
          </a:p>
          <a:p>
            <a:r>
              <a:rPr lang="ru-RU" sz="2000" dirty="0" smtClean="0"/>
              <a:t>До 2020 года предложено прекратить инвестиции в ископаемое топливо. </a:t>
            </a:r>
            <a:endParaRPr lang="en-US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Отели - </a:t>
            </a:r>
            <a:r>
              <a:rPr lang="en-US" smtClean="0"/>
              <a:t>2040</a:t>
            </a:r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Smart hotel (2020)</a:t>
            </a:r>
            <a:endParaRPr lang="en-US" smtClean="0"/>
          </a:p>
          <a:p>
            <a:r>
              <a:rPr lang="ru-RU" b="1" smtClean="0"/>
              <a:t>Полноценные эко отели (2020)</a:t>
            </a:r>
          </a:p>
          <a:p>
            <a:r>
              <a:rPr lang="ru-RU" b="1" smtClean="0"/>
              <a:t>Отели с полным эффектом присутствия и дополненной реальностью (2020)</a:t>
            </a: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850253-BA51-439D-B278-C379AB6F8693}" type="slidenum">
              <a:rPr lang="ru-RU" altLang="uk-UA" smtClean="0">
                <a:cs typeface="Arial" charset="0"/>
              </a:rPr>
              <a:pPr/>
              <a:t>42</a:t>
            </a:fld>
            <a:endParaRPr lang="ru-RU" altLang="uk-UA" smtClean="0">
              <a:cs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Отели - </a:t>
            </a:r>
            <a:r>
              <a:rPr lang="en-US" smtClean="0"/>
              <a:t>2040</a:t>
            </a:r>
          </a:p>
        </p:txBody>
      </p:sp>
      <p:sp>
        <p:nvSpPr>
          <p:cNvPr id="686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hotel (2020)</a:t>
            </a:r>
          </a:p>
          <a:p>
            <a:r>
              <a:rPr lang="ru-RU" dirty="0" smtClean="0"/>
              <a:t>Полноценные эко отели (2020)</a:t>
            </a:r>
          </a:p>
          <a:p>
            <a:r>
              <a:rPr lang="ru-RU" dirty="0" smtClean="0"/>
              <a:t>Отели с полным эффектом присутствия и дополненной реальностью (2020)</a:t>
            </a:r>
          </a:p>
          <a:p>
            <a:r>
              <a:rPr lang="ru-RU" b="1" dirty="0" smtClean="0"/>
              <a:t>Персональные отели (2025)</a:t>
            </a:r>
          </a:p>
          <a:p>
            <a:r>
              <a:rPr lang="ru-RU" b="1" dirty="0" smtClean="0"/>
              <a:t>Роботизированные отдели (2025)</a:t>
            </a:r>
          </a:p>
          <a:p>
            <a:r>
              <a:rPr lang="en-US" b="1" dirty="0" smtClean="0"/>
              <a:t>SPA-</a:t>
            </a:r>
            <a:r>
              <a:rPr lang="ru-RU" b="1" dirty="0" smtClean="0"/>
              <a:t>Отели для продления жизни</a:t>
            </a:r>
            <a:r>
              <a:rPr lang="en-US" b="1" dirty="0" smtClean="0"/>
              <a:t>, </a:t>
            </a:r>
            <a:r>
              <a:rPr lang="ru-RU" b="1" dirty="0" err="1" smtClean="0"/>
              <a:t>имунного</a:t>
            </a:r>
            <a:r>
              <a:rPr lang="ru-RU" b="1" dirty="0" smtClean="0"/>
              <a:t> редактирования, замены органов (2025)</a:t>
            </a:r>
          </a:p>
          <a:p>
            <a:r>
              <a:rPr lang="ru-RU" b="1" dirty="0" smtClean="0"/>
              <a:t>Отели с программируемыми эмоциями, впечатлениями, воспоминаниями, снами (2025)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9D0293-CA0C-456D-A0EB-1897F700D1DE}" type="slidenum">
              <a:rPr lang="ru-RU" altLang="uk-UA" smtClean="0">
                <a:cs typeface="Arial" charset="0"/>
              </a:rPr>
              <a:pPr/>
              <a:t>43</a:t>
            </a:fld>
            <a:endParaRPr lang="ru-RU" altLang="uk-UA" smtClean="0">
              <a:cs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Отели - </a:t>
            </a:r>
            <a:r>
              <a:rPr lang="en-US" smtClean="0"/>
              <a:t>2040</a:t>
            </a:r>
          </a:p>
        </p:txBody>
      </p:sp>
      <p:sp>
        <p:nvSpPr>
          <p:cNvPr id="696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hotel (2020)</a:t>
            </a:r>
          </a:p>
          <a:p>
            <a:r>
              <a:rPr lang="ru-RU" dirty="0" smtClean="0"/>
              <a:t>Полноценные эко отели (2020)</a:t>
            </a:r>
          </a:p>
          <a:p>
            <a:r>
              <a:rPr lang="ru-RU" dirty="0" smtClean="0"/>
              <a:t>Отели с полным эффектом присутствия и дополненной реальностью (2020)</a:t>
            </a:r>
          </a:p>
          <a:p>
            <a:r>
              <a:rPr lang="ru-RU" dirty="0" smtClean="0"/>
              <a:t>Персональные отели (2025)</a:t>
            </a:r>
          </a:p>
          <a:p>
            <a:r>
              <a:rPr lang="ru-RU" dirty="0" smtClean="0"/>
              <a:t>Роботизированные отдели (2025)</a:t>
            </a:r>
          </a:p>
          <a:p>
            <a:r>
              <a:rPr lang="en-US" dirty="0" smtClean="0"/>
              <a:t>SPA-</a:t>
            </a:r>
            <a:r>
              <a:rPr lang="ru-RU" dirty="0" smtClean="0"/>
              <a:t>Отели для продления жизни</a:t>
            </a:r>
            <a:r>
              <a:rPr lang="en-US" dirty="0" smtClean="0"/>
              <a:t>, </a:t>
            </a:r>
            <a:r>
              <a:rPr lang="ru-RU" dirty="0" err="1" smtClean="0"/>
              <a:t>имунного</a:t>
            </a:r>
            <a:r>
              <a:rPr lang="ru-RU" dirty="0" smtClean="0"/>
              <a:t> редактирования, замены органов (2025)</a:t>
            </a:r>
          </a:p>
          <a:p>
            <a:r>
              <a:rPr lang="ru-RU" dirty="0" smtClean="0"/>
              <a:t>Отели с программируемыми эмоциями, впечатлениями, воспоминаниями, снами (2025)</a:t>
            </a:r>
            <a:endParaRPr lang="en-US" dirty="0" smtClean="0"/>
          </a:p>
          <a:p>
            <a:r>
              <a:rPr lang="ru-RU" b="1" dirty="0" err="1" smtClean="0"/>
              <a:t>Отели-трансформеры</a:t>
            </a:r>
            <a:r>
              <a:rPr lang="ru-RU" b="1" dirty="0" smtClean="0"/>
              <a:t>, конструкторы, «жидкие» отели (2030)</a:t>
            </a:r>
          </a:p>
          <a:p>
            <a:r>
              <a:rPr lang="ru-RU" b="1" dirty="0" smtClean="0"/>
              <a:t>Парк Юрского периода (2040)</a:t>
            </a:r>
          </a:p>
          <a:p>
            <a:endParaRPr lang="en-US" dirty="0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722391-0378-43AB-B6D5-128ACA776069}" type="slidenum">
              <a:rPr lang="ru-RU" altLang="uk-UA" smtClean="0">
                <a:cs typeface="Arial" charset="0"/>
              </a:rPr>
              <a:pPr/>
              <a:t>44</a:t>
            </a:fld>
            <a:endParaRPr lang="ru-RU" altLang="uk-UA" smtClean="0">
              <a:cs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2100580"/>
            <a:ext cx="7772400" cy="1200329"/>
          </a:xfrm>
        </p:spPr>
        <p:txBody>
          <a:bodyPr/>
          <a:lstStyle/>
          <a:p>
            <a:pPr algn="ctr"/>
            <a:r>
              <a:rPr lang="en-US" sz="7200" dirty="0" smtClean="0"/>
              <a:t>-0,6%</a:t>
            </a:r>
            <a:endParaRPr lang="en-US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4553" y="3587433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2101" y="381375"/>
            <a:ext cx="6705301" cy="381373"/>
          </a:xfrm>
        </p:spPr>
        <p:txBody>
          <a:bodyPr tIns="3528"/>
          <a:lstStyle/>
          <a:p>
            <a:pPr indent="144463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mtClean="0"/>
              <a:t> 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06894" y="854131"/>
            <a:ext cx="6289586" cy="1565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168" rIns="90000" bIns="45000"/>
          <a:lstStyle/>
          <a:p>
            <a:pPr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b="1" dirty="0" err="1">
                <a:solidFill>
                  <a:srgbClr val="000000"/>
                </a:solidFill>
              </a:rPr>
              <a:t>MoveIT</a:t>
            </a:r>
            <a:r>
              <a:rPr lang="ru-RU" sz="2400" b="1" dirty="0">
                <a:solidFill>
                  <a:srgbClr val="000000"/>
                </a:solidFill>
              </a:rPr>
              <a:t> – перший </a:t>
            </a:r>
            <a:r>
              <a:rPr lang="ru-RU" sz="2400" b="1" dirty="0" err="1">
                <a:solidFill>
                  <a:srgbClr val="000000"/>
                </a:solidFill>
              </a:rPr>
              <a:t>спеціалізований</a:t>
            </a:r>
            <a:r>
              <a:rPr lang="ru-RU" sz="2400" b="1" dirty="0">
                <a:solidFill>
                  <a:srgbClr val="000000"/>
                </a:solidFill>
              </a:rPr>
              <a:t> курс для </a:t>
            </a:r>
            <a:r>
              <a:rPr lang="ru-RU" sz="2400" b="1" dirty="0" err="1">
                <a:solidFill>
                  <a:srgbClr val="000000"/>
                </a:solidFill>
              </a:rPr>
              <a:t>маркетологів</a:t>
            </a:r>
            <a:r>
              <a:rPr lang="ru-RU" sz="2400" b="1" dirty="0">
                <a:solidFill>
                  <a:srgbClr val="000000"/>
                </a:solidFill>
              </a:rPr>
              <a:t/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 err="1">
                <a:solidFill>
                  <a:srgbClr val="000000"/>
                </a:solidFill>
              </a:rPr>
              <a:t>майбутнього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106894" y="2260339"/>
            <a:ext cx="5553901" cy="1192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3224" rIns="90000" bIns="45000"/>
          <a:lstStyle/>
          <a:p>
            <a:pPr hangingPunct="1">
              <a:lnSpc>
                <a:spcPct val="8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000" dirty="0" err="1">
                <a:solidFill>
                  <a:srgbClr val="FF0000"/>
                </a:solidFill>
                <a:latin typeface="Consolas" pitchFamily="49" charset="0"/>
              </a:rPr>
              <a:t>Запрошуємо</a:t>
            </a:r>
            <a:r>
              <a:rPr lang="ru-RU" sz="2000" dirty="0">
                <a:solidFill>
                  <a:srgbClr val="FF0000"/>
                </a:solidFill>
                <a:latin typeface="Consolas" pitchFamily="49" charset="0"/>
              </a:rPr>
              <a:t> Вас до курсу </a:t>
            </a:r>
            <a:r>
              <a:rPr lang="ru-RU" sz="2000" dirty="0" err="1">
                <a:solidFill>
                  <a:srgbClr val="FF0000"/>
                </a:solidFill>
                <a:latin typeface="Consolas" pitchFamily="49" charset="0"/>
              </a:rPr>
              <a:t>MoveIT</a:t>
            </a:r>
            <a:r>
              <a:rPr lang="ru-RU" sz="2000" dirty="0">
                <a:solidFill>
                  <a:srgbClr val="FF0000"/>
                </a:solidFill>
                <a:latin typeface="Consolas" pitchFamily="49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Consolas" pitchFamily="49" charset="0"/>
              </a:rPr>
              <a:t>який</a:t>
            </a:r>
            <a:r>
              <a:rPr lang="ru-RU" sz="2000" dirty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onsolas" pitchFamily="49" charset="0"/>
              </a:rPr>
              <a:t>допоможе</a:t>
            </a:r>
            <a:r>
              <a:rPr lang="ru-RU" sz="2000" dirty="0">
                <a:solidFill>
                  <a:srgbClr val="FF0000"/>
                </a:solidFill>
                <a:latin typeface="Consolas" pitchFamily="49" charset="0"/>
              </a:rPr>
              <a:t> стати </a:t>
            </a:r>
            <a:r>
              <a:rPr lang="ru-RU" sz="2000" dirty="0" err="1">
                <a:solidFill>
                  <a:srgbClr val="FF0000"/>
                </a:solidFill>
                <a:latin typeface="Consolas" pitchFamily="49" charset="0"/>
              </a:rPr>
              <a:t>фахівцем</a:t>
            </a:r>
            <a:r>
              <a:rPr lang="ru-RU" sz="2000" dirty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onsolas" pitchFamily="49" charset="0"/>
              </a:rPr>
              <a:t>з</a:t>
            </a:r>
            <a:r>
              <a:rPr lang="ru-RU" sz="2000" dirty="0">
                <a:solidFill>
                  <a:srgbClr val="FF0000"/>
                </a:solidFill>
                <a:latin typeface="Consolas" pitchFamily="49" charset="0"/>
              </a:rPr>
              <a:t> маркетингу та </a:t>
            </a:r>
            <a:r>
              <a:rPr lang="ru-RU" sz="2000" dirty="0" err="1">
                <a:solidFill>
                  <a:srgbClr val="FF0000"/>
                </a:solidFill>
                <a:latin typeface="Consolas" pitchFamily="49" charset="0"/>
              </a:rPr>
              <a:t>ринкових</a:t>
            </a:r>
            <a:r>
              <a:rPr lang="ru-RU" sz="2000" dirty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onsolas" pitchFamily="49" charset="0"/>
              </a:rPr>
              <a:t>стратегій</a:t>
            </a:r>
            <a:r>
              <a:rPr lang="ru-RU" sz="2000" dirty="0">
                <a:solidFill>
                  <a:srgbClr val="FF0000"/>
                </a:solidFill>
                <a:latin typeface="Consolas" pitchFamily="49" charset="0"/>
              </a:rPr>
              <a:t> на ринку </a:t>
            </a:r>
            <a:r>
              <a:rPr lang="ru-RU" sz="2000" dirty="0" err="1">
                <a:solidFill>
                  <a:srgbClr val="FF0000"/>
                </a:solidFill>
                <a:latin typeface="Consolas" pitchFamily="49" charset="0"/>
              </a:rPr>
              <a:t>Інформаційних</a:t>
            </a:r>
            <a:r>
              <a:rPr lang="ru-RU" sz="2000" dirty="0">
                <a:solidFill>
                  <a:srgbClr val="FF0000"/>
                </a:solidFill>
                <a:latin typeface="Consolas" pitchFamily="49" charset="0"/>
              </a:rPr>
              <a:t> та </a:t>
            </a:r>
            <a:r>
              <a:rPr lang="ru-RU" sz="2000" dirty="0" err="1">
                <a:solidFill>
                  <a:srgbClr val="FF0000"/>
                </a:solidFill>
                <a:latin typeface="Consolas" pitchFamily="49" charset="0"/>
              </a:rPr>
              <a:t>Комунікаційних</a:t>
            </a:r>
            <a:r>
              <a:rPr lang="ru-RU" sz="2000" dirty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onsolas" pitchFamily="49" charset="0"/>
              </a:rPr>
              <a:t>технологій</a:t>
            </a:r>
            <a:r>
              <a:rPr lang="ru-RU" sz="2000" dirty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onsolas" pitchFamily="49" charset="0"/>
              </a:rPr>
              <a:t>та</a:t>
            </a:r>
            <a:r>
              <a:rPr lang="ru-RU" sz="2000" dirty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onsolas" pitchFamily="49" charset="0"/>
              </a:rPr>
              <a:t>приєднатися</a:t>
            </a:r>
            <a:r>
              <a:rPr lang="ru-RU" sz="2000" dirty="0">
                <a:solidFill>
                  <a:srgbClr val="FF0000"/>
                </a:solidFill>
                <a:latin typeface="Consolas" pitchFamily="49" charset="0"/>
              </a:rPr>
              <a:t> до </a:t>
            </a:r>
            <a:r>
              <a:rPr lang="ru-RU" sz="2000" dirty="0" err="1">
                <a:solidFill>
                  <a:srgbClr val="FF0000"/>
                </a:solidFill>
                <a:latin typeface="Consolas" pitchFamily="49" charset="0"/>
              </a:rPr>
              <a:t>спільноти</a:t>
            </a:r>
            <a:r>
              <a:rPr lang="ru-RU" sz="2000" dirty="0">
                <a:solidFill>
                  <a:srgbClr val="FF0000"/>
                </a:solidFill>
                <a:latin typeface="Consolas" pitchFamily="49" charset="0"/>
              </a:rPr>
              <a:t> ІТ </a:t>
            </a:r>
            <a:r>
              <a:rPr lang="ru-RU" sz="2000" dirty="0" err="1">
                <a:solidFill>
                  <a:srgbClr val="FF0000"/>
                </a:solidFill>
                <a:latin typeface="Consolas" pitchFamily="49" charset="0"/>
              </a:rPr>
              <a:t>підприємців</a:t>
            </a:r>
            <a:r>
              <a:rPr lang="ru-RU" sz="2000" dirty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onsolas" pitchFamily="49" charset="0"/>
              </a:rPr>
              <a:t>і</a:t>
            </a:r>
            <a:r>
              <a:rPr lang="ru-RU" sz="2000" dirty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Consolas" pitchFamily="49" charset="0"/>
              </a:rPr>
              <a:t>маркетологів</a:t>
            </a:r>
            <a:r>
              <a:rPr lang="ru-RU" sz="2000" dirty="0">
                <a:solidFill>
                  <a:srgbClr val="FF0000"/>
                </a:solidFill>
                <a:latin typeface="Consolas" pitchFamily="49" charset="0"/>
              </a:rPr>
              <a:t>.</a:t>
            </a:r>
          </a:p>
        </p:txBody>
      </p:sp>
      <p:pic>
        <p:nvPicPr>
          <p:cNvPr id="5" name="Рисунок 13" descr="11.png"/>
          <p:cNvPicPr>
            <a:picLocks noChangeAspect="1"/>
          </p:cNvPicPr>
          <p:nvPr/>
        </p:nvPicPr>
        <p:blipFill>
          <a:blip r:embed="rId3">
            <a:grayscl/>
          </a:blip>
          <a:srcRect l="37334" t="3265" r="27588" b="29327"/>
          <a:stretch>
            <a:fillRect/>
          </a:stretch>
        </p:blipFill>
        <p:spPr bwMode="auto">
          <a:xfrm>
            <a:off x="937578" y="4113213"/>
            <a:ext cx="214788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939165" y="4121150"/>
            <a:ext cx="2160588" cy="2705100"/>
          </a:xfrm>
          <a:prstGeom prst="roundRect">
            <a:avLst>
              <a:gd name="adj" fmla="val 69"/>
            </a:avLst>
          </a:prstGeom>
          <a:noFill/>
          <a:ln w="57240" cap="sq">
            <a:solidFill>
              <a:srgbClr val="FF0000"/>
            </a:solidFill>
            <a:bevel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35754" t="20660" r="14366" b="37842"/>
          <a:stretch>
            <a:fillRect/>
          </a:stretch>
        </p:blipFill>
        <p:spPr bwMode="auto">
          <a:xfrm>
            <a:off x="3448368" y="4113213"/>
            <a:ext cx="2195512" cy="2744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448368" y="4095750"/>
            <a:ext cx="2195512" cy="2749550"/>
          </a:xfrm>
          <a:prstGeom prst="roundRect">
            <a:avLst>
              <a:gd name="adj" fmla="val 69"/>
            </a:avLst>
          </a:prstGeom>
          <a:noFill/>
          <a:ln w="57240" cap="sq">
            <a:solidFill>
              <a:srgbClr val="FF0000"/>
            </a:solidFill>
            <a:bevel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3186" name="Picture 2" descr="C:\DOCs\AD\IMG_4367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32519" t="6435" r="28830" b="60552"/>
          <a:stretch>
            <a:fillRect/>
          </a:stretch>
        </p:blipFill>
        <p:spPr bwMode="auto">
          <a:xfrm>
            <a:off x="6014720" y="4104640"/>
            <a:ext cx="2148840" cy="2753360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998528" y="4095750"/>
            <a:ext cx="2195512" cy="2749550"/>
          </a:xfrm>
          <a:prstGeom prst="roundRect">
            <a:avLst>
              <a:gd name="adj" fmla="val 69"/>
            </a:avLst>
          </a:prstGeom>
          <a:noFill/>
          <a:ln w="57240" cap="sq">
            <a:solidFill>
              <a:srgbClr val="FF0000"/>
            </a:solidFill>
            <a:bevel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Програма курсу</a:t>
            </a:r>
            <a:endParaRPr lang="en-US" dirty="0"/>
          </a:p>
        </p:txBody>
      </p:sp>
      <p:sp>
        <p:nvSpPr>
          <p:cNvPr id="4" name="Прямоугольник 26"/>
          <p:cNvSpPr>
            <a:spLocks noGrp="1" noChangeArrowheads="1"/>
          </p:cNvSpPr>
          <p:nvPr>
            <p:ph idx="1"/>
          </p:nvPr>
        </p:nvSpPr>
        <p:spPr bwMode="auto">
          <a:xfrm>
            <a:off x="881097" y="1076960"/>
            <a:ext cx="6942103" cy="551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1800" b="1" dirty="0" smtClean="0">
                <a:solidFill>
                  <a:srgbClr val="FF0000"/>
                </a:solidFill>
                <a:latin typeface="Consolas" pitchFamily="49" charset="0"/>
              </a:rPr>
              <a:t>Форсайт-практикум</a:t>
            </a:r>
            <a:r>
              <a:rPr lang="ru-RU" sz="1800" b="1" dirty="0">
                <a:solidFill>
                  <a:srgbClr val="FF0000"/>
                </a:solidFill>
                <a:latin typeface="Consolas" pitchFamily="49" charset="0"/>
              </a:rPr>
              <a:t>:</a:t>
            </a:r>
            <a:r>
              <a:rPr lang="ru-RU" sz="1800" dirty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Consolas" pitchFamily="49" charset="0"/>
              </a:rPr>
              <a:t>Український</a:t>
            </a:r>
            <a:r>
              <a:rPr lang="ru-RU" sz="1800" dirty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Consolas" pitchFamily="49" charset="0"/>
              </a:rPr>
              <a:t>ринок</a:t>
            </a:r>
            <a:r>
              <a:rPr lang="ru-RU" sz="1800" dirty="0">
                <a:solidFill>
                  <a:srgbClr val="FF0000"/>
                </a:solidFill>
                <a:latin typeface="Consolas" pitchFamily="49" charset="0"/>
              </a:rPr>
              <a:t> ІТ в 2020 </a:t>
            </a:r>
            <a:r>
              <a:rPr lang="ru-RU" sz="1800" dirty="0" err="1">
                <a:solidFill>
                  <a:srgbClr val="FF0000"/>
                </a:solidFill>
                <a:latin typeface="Consolas" pitchFamily="49" charset="0"/>
              </a:rPr>
              <a:t>році</a:t>
            </a:r>
            <a:endParaRPr lang="ru-RU" sz="1800" dirty="0">
              <a:solidFill>
                <a:srgbClr val="FF0000"/>
              </a:solidFill>
              <a:latin typeface="Consolas" pitchFamily="49" charset="0"/>
            </a:endParaRPr>
          </a:p>
          <a:p>
            <a:pPr hangingPunct="1">
              <a:lnSpc>
                <a:spcPct val="98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1800" dirty="0" err="1" smtClean="0">
                <a:solidFill>
                  <a:srgbClr val="FF0000"/>
                </a:solidFill>
                <a:latin typeface="Consolas" pitchFamily="49" charset="0"/>
              </a:rPr>
              <a:t>Світовий</a:t>
            </a:r>
            <a:r>
              <a:rPr lang="ru-RU" sz="1800" dirty="0" smtClean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Consolas" pitchFamily="49" charset="0"/>
              </a:rPr>
              <a:t>ІТ </a:t>
            </a:r>
            <a:r>
              <a:rPr lang="ru-RU" sz="1800" dirty="0" err="1" smtClean="0">
                <a:solidFill>
                  <a:srgbClr val="FF0000"/>
                </a:solidFill>
                <a:latin typeface="Consolas" pitchFamily="49" charset="0"/>
              </a:rPr>
              <a:t>ринок</a:t>
            </a:r>
            <a:endParaRPr lang="en-US" sz="1800" dirty="0" smtClean="0">
              <a:solidFill>
                <a:srgbClr val="FF0000"/>
              </a:solidFill>
              <a:latin typeface="Consolas" pitchFamily="49" charset="0"/>
            </a:endParaRPr>
          </a:p>
          <a:p>
            <a:pPr hangingPunct="1">
              <a:lnSpc>
                <a:spcPct val="98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uk-UA" sz="1800" dirty="0" smtClean="0">
                <a:solidFill>
                  <a:srgbClr val="FF0000"/>
                </a:solidFill>
                <a:latin typeface="Consolas" pitchFamily="49" charset="0"/>
              </a:rPr>
              <a:t>Створення ІТ продуктів</a:t>
            </a:r>
            <a:endParaRPr lang="ru-RU" sz="1800" dirty="0">
              <a:solidFill>
                <a:srgbClr val="FF0000"/>
              </a:solidFill>
              <a:latin typeface="Consolas" pitchFamily="49" charset="0"/>
            </a:endParaRPr>
          </a:p>
          <a:p>
            <a:pPr hangingPunct="1">
              <a:lnSpc>
                <a:spcPct val="98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1800" dirty="0" err="1" smtClean="0">
                <a:solidFill>
                  <a:srgbClr val="FF0000"/>
                </a:solidFill>
                <a:latin typeface="Consolas" pitchFamily="49" charset="0"/>
              </a:rPr>
              <a:t>Стратегічний</a:t>
            </a:r>
            <a:r>
              <a:rPr lang="ru-RU" sz="1800" dirty="0" smtClean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Consolas" pitchFamily="49" charset="0"/>
              </a:rPr>
              <a:t>маркетинг в ІТ </a:t>
            </a:r>
            <a:r>
              <a:rPr lang="ru-RU" sz="1800" dirty="0" err="1">
                <a:solidFill>
                  <a:srgbClr val="FF0000"/>
                </a:solidFill>
                <a:latin typeface="Consolas" pitchFamily="49" charset="0"/>
              </a:rPr>
              <a:t>індустрії</a:t>
            </a:r>
            <a:endParaRPr lang="ru-RU" sz="1800" dirty="0">
              <a:solidFill>
                <a:srgbClr val="FF0000"/>
              </a:solidFill>
              <a:latin typeface="Consolas" pitchFamily="49" charset="0"/>
            </a:endParaRPr>
          </a:p>
          <a:p>
            <a:pPr hangingPunct="1">
              <a:lnSpc>
                <a:spcPct val="98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uk-UA" sz="1800" dirty="0" smtClean="0">
                <a:solidFill>
                  <a:srgbClr val="FF0000"/>
                </a:solidFill>
                <a:latin typeface="Consolas" pitchFamily="49" charset="0"/>
              </a:rPr>
              <a:t>Маркетингова </a:t>
            </a:r>
            <a:r>
              <a:rPr lang="uk-UA" sz="1800" dirty="0">
                <a:solidFill>
                  <a:srgbClr val="FF0000"/>
                </a:solidFill>
                <a:latin typeface="Consolas" pitchFamily="49" charset="0"/>
              </a:rPr>
              <a:t>аналітика</a:t>
            </a:r>
          </a:p>
          <a:p>
            <a:pPr hangingPunct="1">
              <a:lnSpc>
                <a:spcPct val="98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uk-UA" sz="1800" dirty="0" smtClean="0">
                <a:solidFill>
                  <a:srgbClr val="FF0000"/>
                </a:solidFill>
                <a:latin typeface="Consolas" pitchFamily="49" charset="0"/>
              </a:rPr>
              <a:t>Стратегія </a:t>
            </a:r>
            <a:r>
              <a:rPr lang="uk-UA" sz="1800" dirty="0">
                <a:solidFill>
                  <a:srgbClr val="FF0000"/>
                </a:solidFill>
                <a:latin typeface="Consolas" pitchFamily="49" charset="0"/>
              </a:rPr>
              <a:t>продажів</a:t>
            </a:r>
            <a:endParaRPr lang="ru-RU" sz="1800" dirty="0">
              <a:solidFill>
                <a:srgbClr val="FF0000"/>
              </a:solidFill>
              <a:latin typeface="Consolas" pitchFamily="49" charset="0"/>
            </a:endParaRPr>
          </a:p>
          <a:p>
            <a:pPr hangingPunct="1">
              <a:lnSpc>
                <a:spcPct val="98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1800" b="1" dirty="0" smtClean="0">
                <a:solidFill>
                  <a:srgbClr val="FF0000"/>
                </a:solidFill>
                <a:latin typeface="Consolas" pitchFamily="49" charset="0"/>
              </a:rPr>
              <a:t>Практикум</a:t>
            </a:r>
            <a:r>
              <a:rPr lang="ru-RU" sz="1800" dirty="0">
                <a:solidFill>
                  <a:srgbClr val="FF0000"/>
                </a:solidFill>
                <a:latin typeface="Consolas" pitchFamily="49" charset="0"/>
              </a:rPr>
              <a:t>: </a:t>
            </a:r>
            <a:r>
              <a:rPr lang="ru-RU" sz="1800" dirty="0" err="1">
                <a:solidFill>
                  <a:srgbClr val="FF0000"/>
                </a:solidFill>
                <a:latin typeface="Consolas" pitchFamily="49" charset="0"/>
              </a:rPr>
              <a:t>Посилення</a:t>
            </a:r>
            <a:r>
              <a:rPr lang="ru-RU" sz="1800" dirty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Consolas" pitchFamily="49" charset="0"/>
              </a:rPr>
              <a:t>позицій</a:t>
            </a:r>
            <a:r>
              <a:rPr lang="ru-RU" sz="1800" dirty="0">
                <a:solidFill>
                  <a:srgbClr val="FF0000"/>
                </a:solidFill>
                <a:latin typeface="Consolas" pitchFamily="49" charset="0"/>
              </a:rPr>
              <a:t> ІТ бренду в конкурентному </a:t>
            </a:r>
            <a:r>
              <a:rPr lang="ru-RU" sz="1800" dirty="0" err="1">
                <a:solidFill>
                  <a:srgbClr val="FF0000"/>
                </a:solidFill>
                <a:latin typeface="Consolas" pitchFamily="49" charset="0"/>
              </a:rPr>
              <a:t>середовищі</a:t>
            </a:r>
            <a:endParaRPr lang="ru-RU" sz="1800" dirty="0">
              <a:solidFill>
                <a:srgbClr val="FF0000"/>
              </a:solidFill>
              <a:latin typeface="Consolas" pitchFamily="49" charset="0"/>
            </a:endParaRPr>
          </a:p>
          <a:p>
            <a:pPr hangingPunct="1">
              <a:lnSpc>
                <a:spcPct val="98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1800" b="1" dirty="0" smtClean="0">
                <a:solidFill>
                  <a:srgbClr val="FF0000"/>
                </a:solidFill>
                <a:latin typeface="Consolas" pitchFamily="49" charset="0"/>
              </a:rPr>
              <a:t>Практикум</a:t>
            </a:r>
            <a:r>
              <a:rPr lang="ru-RU" sz="1800" dirty="0">
                <a:solidFill>
                  <a:srgbClr val="FF0000"/>
                </a:solidFill>
                <a:latin typeface="Consolas" pitchFamily="49" charset="0"/>
              </a:rPr>
              <a:t>: </a:t>
            </a:r>
            <a:r>
              <a:rPr lang="ru-RU" sz="1800" dirty="0" err="1">
                <a:solidFill>
                  <a:srgbClr val="FF0000"/>
                </a:solidFill>
                <a:latin typeface="Consolas" pitchFamily="49" charset="0"/>
              </a:rPr>
              <a:t>Маркетингові</a:t>
            </a:r>
            <a:r>
              <a:rPr lang="ru-RU" sz="1800" dirty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Consolas" pitchFamily="49" charset="0"/>
              </a:rPr>
              <a:t>комунікації</a:t>
            </a:r>
            <a:r>
              <a:rPr lang="ru-RU" sz="1800" dirty="0">
                <a:solidFill>
                  <a:srgbClr val="FF0000"/>
                </a:solidFill>
                <a:latin typeface="Consolas" pitchFamily="49" charset="0"/>
              </a:rPr>
              <a:t> ІТ </a:t>
            </a:r>
            <a:r>
              <a:rPr lang="ru-RU" sz="1800" dirty="0" err="1">
                <a:solidFill>
                  <a:srgbClr val="FF0000"/>
                </a:solidFill>
                <a:latin typeface="Consolas" pitchFamily="49" charset="0"/>
              </a:rPr>
              <a:t>продуктів</a:t>
            </a:r>
            <a:r>
              <a:rPr lang="ru-RU" sz="1800" dirty="0">
                <a:solidFill>
                  <a:srgbClr val="FF0000"/>
                </a:solidFill>
                <a:latin typeface="Consolas" pitchFamily="49" charset="0"/>
              </a:rPr>
              <a:t>/</a:t>
            </a:r>
            <a:r>
              <a:rPr lang="ru-RU" sz="1800" dirty="0" err="1">
                <a:solidFill>
                  <a:srgbClr val="FF0000"/>
                </a:solidFill>
                <a:latin typeface="Consolas" pitchFamily="49" charset="0"/>
              </a:rPr>
              <a:t>брендів</a:t>
            </a:r>
            <a:endParaRPr lang="ru-RU" sz="1800" dirty="0">
              <a:solidFill>
                <a:srgbClr val="FF0000"/>
              </a:solidFill>
              <a:latin typeface="Consolas" pitchFamily="49" charset="0"/>
            </a:endParaRPr>
          </a:p>
          <a:p>
            <a:pPr hangingPunct="1">
              <a:lnSpc>
                <a:spcPct val="98000"/>
              </a:lnSpc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1800" b="1" dirty="0" err="1" smtClean="0">
                <a:solidFill>
                  <a:srgbClr val="FF0000"/>
                </a:solidFill>
                <a:latin typeface="Consolas" pitchFamily="49" charset="0"/>
              </a:rPr>
              <a:t>Візія</a:t>
            </a:r>
            <a:r>
              <a:rPr lang="ru-RU" sz="1800" dirty="0">
                <a:solidFill>
                  <a:srgbClr val="FF0000"/>
                </a:solidFill>
                <a:latin typeface="Consolas" pitchFamily="49" charset="0"/>
              </a:rPr>
              <a:t>. </a:t>
            </a:r>
            <a:r>
              <a:rPr lang="ru-RU" sz="1800" dirty="0" err="1">
                <a:solidFill>
                  <a:srgbClr val="FF0000"/>
                </a:solidFill>
                <a:latin typeface="Consolas" pitchFamily="49" charset="0"/>
              </a:rPr>
              <a:t>Майбутнє</a:t>
            </a:r>
            <a:r>
              <a:rPr lang="ru-RU" sz="1800" dirty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Consolas" pitchFamily="49" charset="0"/>
              </a:rPr>
              <a:t>світу</a:t>
            </a:r>
            <a:r>
              <a:rPr lang="ru-RU" sz="1800" dirty="0">
                <a:solidFill>
                  <a:srgbClr val="FF0000"/>
                </a:solidFill>
                <a:latin typeface="Consolas" pitchFamily="49" charset="0"/>
              </a:rPr>
              <a:t> та ІТ </a:t>
            </a:r>
            <a:r>
              <a:rPr lang="ru-RU" sz="1800" dirty="0" err="1">
                <a:solidFill>
                  <a:srgbClr val="FF0000"/>
                </a:solidFill>
                <a:latin typeface="Consolas" pitchFamily="49" charset="0"/>
              </a:rPr>
              <a:t>індустрії</a:t>
            </a:r>
            <a:endParaRPr lang="ru-RU" sz="1800" dirty="0">
              <a:solidFill>
                <a:srgbClr val="FF0000"/>
              </a:solidFill>
              <a:latin typeface="Consolas" pitchFamily="49" charset="0"/>
            </a:endParaRPr>
          </a:p>
          <a:p>
            <a:pPr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1800" dirty="0">
              <a:solidFill>
                <a:srgbClr val="FF0000"/>
              </a:solidFill>
              <a:latin typeface="Consolas" pitchFamily="49" charset="0"/>
            </a:endParaRPr>
          </a:p>
          <a:p>
            <a:pPr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1800" dirty="0">
              <a:solidFill>
                <a:srgbClr val="FF0000"/>
              </a:solidFill>
              <a:latin typeface="Consolas" pitchFamily="49" charset="0"/>
            </a:endParaRPr>
          </a:p>
          <a:p>
            <a:pPr hangingPunct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1800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3840" y="5521236"/>
            <a:ext cx="6421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i="1" dirty="0" smtClean="0">
                <a:solidFill>
                  <a:srgbClr val="006699"/>
                </a:solidFill>
              </a:rPr>
              <a:t>У </a:t>
            </a:r>
            <a:r>
              <a:rPr lang="ru-RU" i="1" dirty="0" err="1" smtClean="0">
                <a:solidFill>
                  <a:srgbClr val="006699"/>
                </a:solidFill>
              </a:rPr>
              <a:t>світі</a:t>
            </a:r>
            <a:r>
              <a:rPr lang="ru-RU" i="1" dirty="0" smtClean="0">
                <a:solidFill>
                  <a:srgbClr val="006699"/>
                </a:solidFill>
              </a:rPr>
              <a:t>, </a:t>
            </a:r>
            <a:r>
              <a:rPr lang="ru-RU" i="1" dirty="0" err="1" smtClean="0">
                <a:solidFill>
                  <a:srgbClr val="006699"/>
                </a:solidFill>
              </a:rPr>
              <a:t>що</a:t>
            </a:r>
            <a:r>
              <a:rPr lang="ru-RU" i="1" dirty="0" smtClean="0">
                <a:solidFill>
                  <a:srgbClr val="006699"/>
                </a:solidFill>
              </a:rPr>
              <a:t> </a:t>
            </a:r>
            <a:r>
              <a:rPr lang="ru-RU" i="1" dirty="0" err="1" smtClean="0">
                <a:solidFill>
                  <a:srgbClr val="006699"/>
                </a:solidFill>
              </a:rPr>
              <a:t>стримко</a:t>
            </a:r>
            <a:r>
              <a:rPr lang="ru-RU" i="1" dirty="0" smtClean="0">
                <a:solidFill>
                  <a:srgbClr val="006699"/>
                </a:solidFill>
              </a:rPr>
              <a:t> </a:t>
            </a:r>
            <a:r>
              <a:rPr lang="ru-RU" i="1" dirty="0" err="1" smtClean="0">
                <a:solidFill>
                  <a:srgbClr val="006699"/>
                </a:solidFill>
              </a:rPr>
              <a:t>змінюється</a:t>
            </a:r>
            <a:r>
              <a:rPr lang="ru-RU" i="1" dirty="0" smtClean="0">
                <a:solidFill>
                  <a:srgbClr val="006699"/>
                </a:solidFill>
              </a:rPr>
              <a:t>, маркетинг —</a:t>
            </a:r>
            <a:r>
              <a:rPr lang="ru-RU" i="1" dirty="0" err="1" smtClean="0">
                <a:solidFill>
                  <a:srgbClr val="006699"/>
                </a:solidFill>
              </a:rPr>
              <a:t>персональний</a:t>
            </a:r>
            <a:r>
              <a:rPr lang="ru-RU" i="1" dirty="0" smtClean="0">
                <a:solidFill>
                  <a:srgbClr val="006699"/>
                </a:solidFill>
              </a:rPr>
              <a:t> </a:t>
            </a:r>
            <a:r>
              <a:rPr lang="ru-RU" i="1" dirty="0" err="1" smtClean="0">
                <a:solidFill>
                  <a:srgbClr val="006699"/>
                </a:solidFill>
              </a:rPr>
              <a:t>інструмент</a:t>
            </a:r>
            <a:r>
              <a:rPr lang="ru-RU" i="1" dirty="0" smtClean="0">
                <a:solidFill>
                  <a:srgbClr val="006699"/>
                </a:solidFill>
              </a:rPr>
              <a:t> </a:t>
            </a:r>
            <a:r>
              <a:rPr lang="ru-RU" i="1" dirty="0" err="1" smtClean="0">
                <a:solidFill>
                  <a:srgbClr val="006699"/>
                </a:solidFill>
              </a:rPr>
              <a:t>щоб</a:t>
            </a:r>
            <a:r>
              <a:rPr lang="ru-RU" i="1" dirty="0" smtClean="0">
                <a:solidFill>
                  <a:srgbClr val="006699"/>
                </a:solidFill>
              </a:rPr>
              <a:t> бути “над” </a:t>
            </a:r>
            <a:r>
              <a:rPr lang="ru-RU" i="1" dirty="0" err="1" smtClean="0">
                <a:solidFill>
                  <a:srgbClr val="006699"/>
                </a:solidFill>
              </a:rPr>
              <a:t>змінами</a:t>
            </a:r>
            <a:r>
              <a:rPr lang="ru-RU" i="1" dirty="0" smtClean="0">
                <a:solidFill>
                  <a:srgbClr val="006699"/>
                </a:solidFill>
              </a:rPr>
              <a:t> та </a:t>
            </a:r>
            <a:r>
              <a:rPr lang="ru-RU" i="1" dirty="0" err="1" smtClean="0">
                <a:solidFill>
                  <a:srgbClr val="006699"/>
                </a:solidFill>
              </a:rPr>
              <a:t>управляти</a:t>
            </a:r>
            <a:r>
              <a:rPr lang="ru-RU" i="1" dirty="0" smtClean="0">
                <a:solidFill>
                  <a:srgbClr val="006699"/>
                </a:solidFill>
              </a:rPr>
              <a:t> </a:t>
            </a:r>
            <a:r>
              <a:rPr lang="ru-RU" i="1" dirty="0" err="1" smtClean="0">
                <a:solidFill>
                  <a:srgbClr val="006699"/>
                </a:solidFill>
              </a:rPr>
              <a:t>майбутнім</a:t>
            </a:r>
            <a:r>
              <a:rPr lang="ru-RU" i="1" dirty="0" smtClean="0">
                <a:solidFill>
                  <a:srgbClr val="006699"/>
                </a:solidFill>
              </a:rPr>
              <a:t>.</a:t>
            </a:r>
            <a:endParaRPr lang="ru-RU" i="1" dirty="0">
              <a:solidFill>
                <a:srgbClr val="006699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055" y="5601018"/>
            <a:ext cx="51435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955426" y="4170363"/>
            <a:ext cx="3890894" cy="1966277"/>
          </a:xfrm>
          <a:prstGeom prst="rect">
            <a:avLst/>
          </a:prstGeo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altLang="uk-UA" sz="2900" b="1" i="0" u="none" strike="noStrike" kern="0" cap="none" spc="0" normalizeH="0" baseline="0" noProof="0" dirty="0" err="1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Verdana"/>
                <a:cs typeface="Arial"/>
              </a:rPr>
              <a:t>Андрей</a:t>
            </a:r>
            <a:r>
              <a:rPr kumimoji="0" lang="uk-UA" altLang="uk-UA" sz="2900" b="1" i="0" u="none" strike="noStrike" kern="0" cap="none" spc="0" normalizeH="0" baseline="0" noProof="0" dirty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Verdana"/>
                <a:cs typeface="Arial"/>
              </a:rPr>
              <a:t> </a:t>
            </a:r>
            <a:r>
              <a:rPr kumimoji="0" lang="uk-UA" altLang="uk-UA" sz="2900" b="1" i="0" u="none" strike="noStrike" kern="0" cap="none" spc="0" normalizeH="0" baseline="0" noProof="0" dirty="0" err="1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Verdana"/>
                <a:cs typeface="Arial"/>
              </a:rPr>
              <a:t>Длигач</a:t>
            </a:r>
            <a:endParaRPr kumimoji="0" lang="uk-UA" altLang="uk-UA" sz="2900" b="1" i="0" u="none" strike="noStrike" kern="0" cap="none" spc="0" normalizeH="0" baseline="0" noProof="0" dirty="0">
              <a:ln>
                <a:noFill/>
              </a:ln>
              <a:solidFill>
                <a:srgbClr val="5E6A71"/>
              </a:solidFill>
              <a:effectLst/>
              <a:uLnTx/>
              <a:uFillTx/>
              <a:latin typeface="Verdana"/>
              <a:cs typeface="Arial"/>
            </a:endParaRPr>
          </a:p>
          <a:p>
            <a:pPr marL="442913" marR="0" lvl="1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/>
            </a:pPr>
            <a:endParaRPr kumimoji="0" lang="en-US" altLang="uk-UA" sz="2400" b="0" i="0" u="none" strike="noStrike" kern="0" cap="none" spc="0" normalizeH="0" baseline="0" noProof="0" dirty="0">
              <a:ln>
                <a:noFill/>
              </a:ln>
              <a:solidFill>
                <a:srgbClr val="5E6A71"/>
              </a:solidFill>
              <a:effectLst/>
              <a:uLnTx/>
              <a:uFillTx/>
              <a:latin typeface="Verdana"/>
              <a:cs typeface="Arial"/>
            </a:endParaRPr>
          </a:p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alt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Verdana"/>
                <a:cs typeface="Arial"/>
              </a:rPr>
              <a:t>fb.com/</a:t>
            </a:r>
            <a:r>
              <a:rPr kumimoji="0" lang="en-US" altLang="uk-U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E6A71"/>
                </a:solidFill>
                <a:effectLst/>
                <a:uLnTx/>
                <a:uFillTx/>
                <a:latin typeface="Verdana"/>
                <a:cs typeface="Arial"/>
              </a:rPr>
              <a:t>dligach</a:t>
            </a:r>
            <a:endParaRPr kumimoji="0" lang="ru-RU" altLang="uk-UA" sz="2400" b="0" i="0" u="none" strike="noStrike" kern="0" cap="none" spc="0" normalizeH="0" baseline="0" noProof="0" dirty="0" smtClean="0">
              <a:ln>
                <a:noFill/>
              </a:ln>
              <a:solidFill>
                <a:srgbClr val="5E6A71"/>
              </a:solidFill>
              <a:effectLst/>
              <a:uLnTx/>
              <a:uFillTx/>
              <a:latin typeface="Verdana"/>
              <a:cs typeface="Arial"/>
            </a:endParaRPr>
          </a:p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Tx/>
              <a:buNone/>
              <a:tabLst/>
              <a:defRPr/>
            </a:pPr>
            <a:r>
              <a:rPr lang="uk-UA" altLang="uk-UA" sz="2400" u="sng" kern="0" dirty="0" err="1" smtClean="0">
                <a:solidFill>
                  <a:srgbClr val="0070C0"/>
                </a:solidFill>
                <a:cs typeface="Arial"/>
                <a:hlinkClick r:id="rId2"/>
              </a:rPr>
              <a:t>a</a:t>
            </a:r>
            <a:r>
              <a:rPr lang="uk-UA" altLang="uk-UA" sz="2400" kern="0" dirty="0" err="1" smtClean="0">
                <a:solidFill>
                  <a:srgbClr val="0070C0"/>
                </a:solidFill>
                <a:cs typeface="Arial"/>
                <a:hlinkClick r:id="rId2"/>
              </a:rPr>
              <a:t>d</a:t>
            </a:r>
            <a:r>
              <a:rPr lang="uk-UA" altLang="uk-UA" sz="2400" kern="0" dirty="0" smtClean="0">
                <a:solidFill>
                  <a:srgbClr val="0070C0"/>
                </a:solidFill>
                <a:cs typeface="Arial"/>
                <a:hlinkClick r:id="rId2"/>
              </a:rPr>
              <a:t>@</a:t>
            </a:r>
            <a:r>
              <a:rPr lang="uk-UA" altLang="uk-UA" sz="2400" kern="0" dirty="0" err="1" smtClean="0">
                <a:solidFill>
                  <a:srgbClr val="0070C0"/>
                </a:solidFill>
                <a:cs typeface="Arial"/>
                <a:hlinkClick r:id="rId2"/>
              </a:rPr>
              <a:t>advanter.ua</a:t>
            </a:r>
            <a:endParaRPr lang="uk-UA" altLang="uk-UA" sz="2400" kern="0" dirty="0">
              <a:solidFill>
                <a:srgbClr val="0070C0"/>
              </a:solidFill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2397" y="5134100"/>
            <a:ext cx="393160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SzPct val="85000"/>
              <a:defRPr/>
            </a:pPr>
            <a:r>
              <a:rPr lang="en-US" altLang="uk-UA" sz="2400" u="sng" kern="0" dirty="0" smtClean="0">
                <a:solidFill>
                  <a:srgbClr val="006EC7"/>
                </a:solidFill>
                <a:cs typeface="Arial"/>
              </a:rPr>
              <a:t>Advanter.ua</a:t>
            </a:r>
            <a:endParaRPr lang="uk-UA" altLang="uk-UA" sz="2400" u="sng" kern="0" dirty="0" smtClean="0">
              <a:solidFill>
                <a:srgbClr val="006EC7"/>
              </a:solidFill>
              <a:cs typeface="Arial"/>
            </a:endParaRPr>
          </a:p>
          <a:p>
            <a:pPr marL="0" lvl="1">
              <a:spcBef>
                <a:spcPct val="20000"/>
              </a:spcBef>
              <a:buSzPct val="85000"/>
              <a:defRPr/>
            </a:pPr>
            <a:r>
              <a:rPr lang="en-US" altLang="uk-UA" sz="2400" u="sng" kern="0" dirty="0" err="1" smtClean="0">
                <a:solidFill>
                  <a:srgbClr val="006EC7"/>
                </a:solidFill>
                <a:cs typeface="Arial"/>
              </a:rPr>
              <a:t>Advanter.digital</a:t>
            </a:r>
            <a:endParaRPr lang="uk-UA" altLang="uk-UA" sz="2400" u="sng" kern="0" dirty="0">
              <a:solidFill>
                <a:srgbClr val="006EC7"/>
              </a:solidFill>
              <a:cs typeface="Arial"/>
            </a:endParaRPr>
          </a:p>
        </p:txBody>
      </p:sp>
      <p:pic>
        <p:nvPicPr>
          <p:cNvPr id="9" name="Picture 8" descr="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1763" y="4259263"/>
            <a:ext cx="1422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C:\DOCs\Conferences\2017\iForum\2\IMG_2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74" y="223520"/>
            <a:ext cx="5894705" cy="6247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2100580"/>
            <a:ext cx="7772400" cy="1200329"/>
          </a:xfrm>
        </p:spPr>
        <p:txBody>
          <a:bodyPr/>
          <a:lstStyle/>
          <a:p>
            <a:pPr algn="ctr"/>
            <a:r>
              <a:rPr lang="en-US" sz="7200" dirty="0" smtClean="0"/>
              <a:t>-0,6%</a:t>
            </a:r>
            <a:endParaRPr lang="en-US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4553" y="3587433"/>
            <a:ext cx="7772400" cy="150018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Тревожно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после </a:t>
            </a:r>
            <a:r>
              <a:rPr lang="en-US" dirty="0" err="1" smtClean="0"/>
              <a:t>Uber</a:t>
            </a:r>
            <a:r>
              <a:rPr lang="ru-RU" dirty="0" smtClean="0"/>
              <a:t>?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Тревожно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после </a:t>
            </a:r>
            <a:r>
              <a:rPr lang="en-US" dirty="0" smtClean="0"/>
              <a:t>Google</a:t>
            </a:r>
            <a:r>
              <a:rPr lang="ru-RU" dirty="0" smtClean="0"/>
              <a:t>?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Тревожно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после </a:t>
            </a:r>
            <a:r>
              <a:rPr lang="en-US" dirty="0" err="1" smtClean="0"/>
              <a:t>Facebook</a:t>
            </a:r>
            <a:r>
              <a:rPr lang="ru-RU" dirty="0" smtClean="0"/>
              <a:t>?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ADV-NewPPT-v1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DV-NewPPT-v1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DV-NewPPT-v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-NewPPT-v1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-NewPPT-v1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-NewPPT-v1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-NewPPT-v1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-NewPPT-v1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Презентация3" id="{94FD75EC-4A25-443B-A088-AE3D582E2C3C}" vid="{CC85C06A-8000-4D67-8CB4-C47AAB6F4F2A}"/>
    </a:ext>
  </a:extLst>
</a:theme>
</file>

<file path=ppt/theme/theme2.xml><?xml version="1.0" encoding="utf-8"?>
<a:theme xmlns:a="http://schemas.openxmlformats.org/drawingml/2006/main" name="ADV-ppt-v12">
  <a:themeElements>
    <a:clrScheme name="ADV-ppt-v12 1">
      <a:dk1>
        <a:srgbClr val="000000"/>
      </a:dk1>
      <a:lt1>
        <a:srgbClr val="FFFFFF"/>
      </a:lt1>
      <a:dk2>
        <a:srgbClr val="E00034"/>
      </a:dk2>
      <a:lt2>
        <a:srgbClr val="C0C0C0"/>
      </a:lt2>
      <a:accent1>
        <a:srgbClr val="BBE0E3"/>
      </a:accent1>
      <a:accent2>
        <a:srgbClr val="5E6A71"/>
      </a:accent2>
      <a:accent3>
        <a:srgbClr val="FFFFFF"/>
      </a:accent3>
      <a:accent4>
        <a:srgbClr val="000000"/>
      </a:accent4>
      <a:accent5>
        <a:srgbClr val="DAEDEF"/>
      </a:accent5>
      <a:accent6>
        <a:srgbClr val="545F66"/>
      </a:accent6>
      <a:hlink>
        <a:srgbClr val="5E6A71"/>
      </a:hlink>
      <a:folHlink>
        <a:srgbClr val="5E6A71"/>
      </a:folHlink>
    </a:clrScheme>
    <a:fontScheme name="ADV-ppt-v12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uk-U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uk-U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DV-ppt-v12 1">
        <a:dk1>
          <a:srgbClr val="000000"/>
        </a:dk1>
        <a:lt1>
          <a:srgbClr val="FFFFFF"/>
        </a:lt1>
        <a:dk2>
          <a:srgbClr val="E00034"/>
        </a:dk2>
        <a:lt2>
          <a:srgbClr val="C0C0C0"/>
        </a:lt2>
        <a:accent1>
          <a:srgbClr val="BBE0E3"/>
        </a:accent1>
        <a:accent2>
          <a:srgbClr val="5E6A71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545F66"/>
        </a:accent6>
        <a:hlink>
          <a:srgbClr val="5E6A71"/>
        </a:hlink>
        <a:folHlink>
          <a:srgbClr val="5E6A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olas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DV-NewPPT-v16">
  <a:themeElements>
    <a:clrScheme name="ADV-NewPPT-v1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DV-NewPPT-v1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DV-NewPPT-v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-NewPPT-v1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-NewPPT-v1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-NewPPT-v1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-NewPPT-v1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-NewPPT-v1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ADV-ppt-v12">
  <a:themeElements>
    <a:clrScheme name="ADV-ppt-v12 1">
      <a:dk1>
        <a:srgbClr val="000000"/>
      </a:dk1>
      <a:lt1>
        <a:srgbClr val="FFFFFF"/>
      </a:lt1>
      <a:dk2>
        <a:srgbClr val="E00034"/>
      </a:dk2>
      <a:lt2>
        <a:srgbClr val="C0C0C0"/>
      </a:lt2>
      <a:accent1>
        <a:srgbClr val="BBE0E3"/>
      </a:accent1>
      <a:accent2>
        <a:srgbClr val="5E6A71"/>
      </a:accent2>
      <a:accent3>
        <a:srgbClr val="FFFFFF"/>
      </a:accent3>
      <a:accent4>
        <a:srgbClr val="000000"/>
      </a:accent4>
      <a:accent5>
        <a:srgbClr val="DAEDEF"/>
      </a:accent5>
      <a:accent6>
        <a:srgbClr val="545F66"/>
      </a:accent6>
      <a:hlink>
        <a:srgbClr val="5E6A71"/>
      </a:hlink>
      <a:folHlink>
        <a:srgbClr val="5E6A71"/>
      </a:folHlink>
    </a:clrScheme>
    <a:fontScheme name="ADV-ppt-v12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uk-U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uk-U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DV-ppt-v12 1">
        <a:dk1>
          <a:srgbClr val="000000"/>
        </a:dk1>
        <a:lt1>
          <a:srgbClr val="FFFFFF"/>
        </a:lt1>
        <a:dk2>
          <a:srgbClr val="E00034"/>
        </a:dk2>
        <a:lt2>
          <a:srgbClr val="C0C0C0"/>
        </a:lt2>
        <a:accent1>
          <a:srgbClr val="BBE0E3"/>
        </a:accent1>
        <a:accent2>
          <a:srgbClr val="5E6A71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545F66"/>
        </a:accent6>
        <a:hlink>
          <a:srgbClr val="5E6A71"/>
        </a:hlink>
        <a:folHlink>
          <a:srgbClr val="5E6A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ADV-NewPPT-v16">
  <a:themeElements>
    <a:clrScheme name="ADV-NewPPT-v1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DV-NewPPT-v1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DV-NewPPT-v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-NewPPT-v1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-NewPPT-v1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-NewPPT-v1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-NewPPT-v1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-NewPPT-v1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-NewPPT-v1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ADV-ppt-v12">
  <a:themeElements>
    <a:clrScheme name="ADV-ppt-v12 1">
      <a:dk1>
        <a:srgbClr val="000000"/>
      </a:dk1>
      <a:lt1>
        <a:srgbClr val="FFFFFF"/>
      </a:lt1>
      <a:dk2>
        <a:srgbClr val="E00034"/>
      </a:dk2>
      <a:lt2>
        <a:srgbClr val="C0C0C0"/>
      </a:lt2>
      <a:accent1>
        <a:srgbClr val="BBE0E3"/>
      </a:accent1>
      <a:accent2>
        <a:srgbClr val="5E6A71"/>
      </a:accent2>
      <a:accent3>
        <a:srgbClr val="FFFFFF"/>
      </a:accent3>
      <a:accent4>
        <a:srgbClr val="000000"/>
      </a:accent4>
      <a:accent5>
        <a:srgbClr val="DAEDEF"/>
      </a:accent5>
      <a:accent6>
        <a:srgbClr val="545F66"/>
      </a:accent6>
      <a:hlink>
        <a:srgbClr val="5E6A71"/>
      </a:hlink>
      <a:folHlink>
        <a:srgbClr val="5E6A71"/>
      </a:folHlink>
    </a:clrScheme>
    <a:fontScheme name="ADV-ppt-v12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uk-U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uk-U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DV-ppt-v12 1">
        <a:dk1>
          <a:srgbClr val="000000"/>
        </a:dk1>
        <a:lt1>
          <a:srgbClr val="FFFFFF"/>
        </a:lt1>
        <a:dk2>
          <a:srgbClr val="E00034"/>
        </a:dk2>
        <a:lt2>
          <a:srgbClr val="C0C0C0"/>
        </a:lt2>
        <a:accent1>
          <a:srgbClr val="BBE0E3"/>
        </a:accent1>
        <a:accent2>
          <a:srgbClr val="5E6A71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545F66"/>
        </a:accent6>
        <a:hlink>
          <a:srgbClr val="5E6A71"/>
        </a:hlink>
        <a:folHlink>
          <a:srgbClr val="5E6A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465</TotalTime>
  <Words>1228</Words>
  <Application>Microsoft Office PowerPoint</Application>
  <PresentationFormat>Экран (4:3)</PresentationFormat>
  <Paragraphs>214</Paragraphs>
  <Slides>48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Тема1</vt:lpstr>
      <vt:lpstr>ADV-ppt-v12</vt:lpstr>
      <vt:lpstr>Тема Office</vt:lpstr>
      <vt:lpstr>ADV-NewPPT-v16</vt:lpstr>
      <vt:lpstr>1_ADV-ppt-v12</vt:lpstr>
      <vt:lpstr>1_ADV-NewPPT-v16</vt:lpstr>
      <vt:lpstr>2_ADV-ppt-v12</vt:lpstr>
      <vt:lpstr>Бизнесы будущего на технологиях будущего</vt:lpstr>
      <vt:lpstr>Андрей Длигач доктор экономических наук</vt:lpstr>
      <vt:lpstr>23</vt:lpstr>
      <vt:lpstr>110,000,000</vt:lpstr>
      <vt:lpstr>Слайд 5</vt:lpstr>
      <vt:lpstr>-0,6%</vt:lpstr>
      <vt:lpstr>Тревожно</vt:lpstr>
      <vt:lpstr>Тревожно</vt:lpstr>
      <vt:lpstr>Тревожно</vt:lpstr>
      <vt:lpstr>Тревожно</vt:lpstr>
      <vt:lpstr>Тревожно</vt:lpstr>
      <vt:lpstr>Тревожно</vt:lpstr>
      <vt:lpstr>Слайд 13</vt:lpstr>
      <vt:lpstr>Слайд 14</vt:lpstr>
      <vt:lpstr>Слайд 15</vt:lpstr>
      <vt:lpstr>Слайд 16</vt:lpstr>
      <vt:lpstr>23</vt:lpstr>
      <vt:lpstr>$110,000,000 Жан-Мишель Баскиа. Без названия</vt:lpstr>
      <vt:lpstr>Слайд 19</vt:lpstr>
      <vt:lpstr>Слайд 20</vt:lpstr>
      <vt:lpstr>Слайд 21</vt:lpstr>
      <vt:lpstr>Слайд 22</vt:lpstr>
      <vt:lpstr>Слайд 23</vt:lpstr>
      <vt:lpstr>Слайд 24</vt:lpstr>
      <vt:lpstr>Coffee Cloud</vt:lpstr>
      <vt:lpstr>Слайд 26</vt:lpstr>
      <vt:lpstr>Reputiz</vt:lpstr>
      <vt:lpstr>Слайд 28</vt:lpstr>
      <vt:lpstr>Дрон доставщик пиццы Dominos </vt:lpstr>
      <vt:lpstr>Слайд 30</vt:lpstr>
      <vt:lpstr>Робот-мерчендайзер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Отели - 2040</vt:lpstr>
      <vt:lpstr>Отели - 2040</vt:lpstr>
      <vt:lpstr>Отели - 2040</vt:lpstr>
      <vt:lpstr>-0,6%</vt:lpstr>
      <vt:lpstr> </vt:lpstr>
      <vt:lpstr>Програма курсу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рынка хлебобулочных и кондитерских изделий</dc:title>
  <dc:creator>Пользователь Windows</dc:creator>
  <cp:lastModifiedBy>Andr</cp:lastModifiedBy>
  <cp:revision>58</cp:revision>
  <dcterms:created xsi:type="dcterms:W3CDTF">2017-05-15T15:56:14Z</dcterms:created>
  <dcterms:modified xsi:type="dcterms:W3CDTF">2017-05-25T06:46:20Z</dcterms:modified>
</cp:coreProperties>
</file>