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69" r:id="rId1"/>
    <p:sldMasterId id="2147483794" r:id="rId2"/>
    <p:sldMasterId id="2147483819" r:id="rId3"/>
    <p:sldMasterId id="2147483844" r:id="rId4"/>
    <p:sldMasterId id="2147483891" r:id="rId5"/>
  </p:sldMasterIdLst>
  <p:notesMasterIdLst>
    <p:notesMasterId r:id="rId19"/>
  </p:notesMasterIdLst>
  <p:sldIdLst>
    <p:sldId id="256" r:id="rId6"/>
    <p:sldId id="257" r:id="rId7"/>
    <p:sldId id="263" r:id="rId8"/>
    <p:sldId id="258" r:id="rId9"/>
    <p:sldId id="261" r:id="rId10"/>
    <p:sldId id="268" r:id="rId11"/>
    <p:sldId id="278" r:id="rId12"/>
    <p:sldId id="275" r:id="rId13"/>
    <p:sldId id="277" r:id="rId14"/>
    <p:sldId id="273" r:id="rId15"/>
    <p:sldId id="274" r:id="rId16"/>
    <p:sldId id="280" r:id="rId17"/>
    <p:sldId id="272" r:id="rId18"/>
  </p:sldIdLst>
  <p:sldSz cx="9144000" cy="5143500" type="screen16x9"/>
  <p:notesSz cx="6858000" cy="9144000"/>
  <p:embeddedFontLst>
    <p:embeddedFont>
      <p:font typeface="Roboto Light" panose="020B060402020202020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arHeliosCondCBold" panose="02000800000000000000" pitchFamily="2" charset="0"/>
      <p:bold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WarHeliosCondC" panose="02000500000000000000" pitchFamily="2" charset="0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259">
          <p15:clr>
            <a:srgbClr val="A4A3A4"/>
          </p15:clr>
        </p15:guide>
        <p15:guide id="3" orient="horz" pos="1166">
          <p15:clr>
            <a:srgbClr val="A4A3A4"/>
          </p15:clr>
        </p15:guide>
        <p15:guide id="4" pos="431">
          <p15:clr>
            <a:srgbClr val="A4A3A4"/>
          </p15:clr>
        </p15:guide>
        <p15:guide id="5" pos="5420">
          <p15:clr>
            <a:srgbClr val="A4A3A4"/>
          </p15:clr>
        </p15:guide>
        <p15:guide id="6">
          <p15:clr>
            <a:srgbClr val="A4A3A4"/>
          </p15:clr>
        </p15:guide>
        <p15:guide id="7" pos="1610">
          <p15:clr>
            <a:srgbClr val="A4A3A4"/>
          </p15:clr>
        </p15:guide>
        <p15:guide id="8" pos="1701">
          <p15:clr>
            <a:srgbClr val="A4A3A4"/>
          </p15:clr>
        </p15:guide>
        <p15:guide id="9" pos="2880">
          <p15:clr>
            <a:srgbClr val="A4A3A4"/>
          </p15:clr>
        </p15:guide>
        <p15:guide id="10" pos="2971">
          <p15:clr>
            <a:srgbClr val="A4A3A4"/>
          </p15:clr>
        </p15:guide>
        <p15:guide id="11" pos="4150">
          <p15:clr>
            <a:srgbClr val="A4A3A4"/>
          </p15:clr>
        </p15:guide>
        <p15:guide id="12" pos="42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Ingham" initials="PI" lastIdx="9" clrIdx="0">
    <p:extLst/>
  </p:cmAuthor>
  <p:cmAuthor id="2" name="Irina Brodko" initials="IB" lastIdx="9" clrIdx="1"/>
  <p:cmAuthor id="3" name="Alena Kozub" initials="AK" lastIdx="4" clrIdx="2">
    <p:extLst/>
  </p:cmAuthor>
  <p:cmAuthor id="4" name="Nadezhda Pertsova" initials="NP" lastIdx="2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08"/>
      </p:cViewPr>
      <p:guideLst>
        <p:guide orient="horz" pos="2981"/>
        <p:guide orient="horz" pos="259"/>
        <p:guide orient="horz" pos="1166"/>
        <p:guide pos="431"/>
        <p:guide pos="5420"/>
        <p:guide/>
        <p:guide pos="1610"/>
        <p:guide pos="1701"/>
        <p:guide pos="2880"/>
        <p:guide pos="2971"/>
        <p:guide pos="4150"/>
        <p:guide pos="42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Publications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86-43FE-A7A7-B4A20C261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786-43FE-A7A7-B4A20C261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786-43FE-A7A7-B4A20C261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786-43FE-A7A7-B4A20C2619BF}"/>
              </c:ext>
            </c:extLst>
          </c:dPt>
          <c:dLbls>
            <c:dLbl>
              <c:idx val="3"/>
              <c:layout>
                <c:manualLayout>
                  <c:x val="0.10278857731667905"/>
                  <c:y val="0.120687791446596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304252904625835E-2"/>
                      <c:h val="9.79087909151235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786-43FE-A7A7-B4A20C2619B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Belarus</c:v>
                </c:pt>
                <c:pt idx="1">
                  <c:v>Russia</c:v>
                </c:pt>
                <c:pt idx="2">
                  <c:v>Central Asia</c:v>
                </c:pt>
                <c:pt idx="3">
                  <c:v>Other countries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114</c:v>
                </c:pt>
                <c:pt idx="1">
                  <c:v>63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86-43FE-A7A7-B4A20C2619B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093-404C-8994-4F5D48F77C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093-404C-8994-4F5D48F77C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093-404C-8994-4F5D48F77C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093-404C-8994-4F5D48F77C9E}"/>
              </c:ext>
            </c:extLst>
          </c:dPt>
          <c:dLbls>
            <c:dLbl>
              <c:idx val="0"/>
              <c:layout>
                <c:manualLayout>
                  <c:x val="-9.9927012022310566E-2"/>
                  <c:y val="-0.4023705426379731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93-404C-8994-4F5D48F77C9E}"/>
                </c:ext>
              </c:extLst>
            </c:dLbl>
            <c:dLbl>
              <c:idx val="2"/>
              <c:layout>
                <c:manualLayout>
                  <c:x val="7.7620384869229841E-2"/>
                  <c:y val="0.118966729409446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93-404C-8994-4F5D48F77C9E}"/>
                </c:ext>
              </c:extLst>
            </c:dLbl>
            <c:dLbl>
              <c:idx val="3"/>
              <c:layout>
                <c:manualLayout>
                  <c:x val="3.7470785397228007E-2"/>
                  <c:y val="0.1277896529642604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93-404C-8994-4F5D48F77C9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Interest</c:v>
                </c:pt>
                <c:pt idx="1">
                  <c:v>Gaming</c:v>
                </c:pt>
                <c:pt idx="2">
                  <c:v>Technologies/ IT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154</c:v>
                </c:pt>
                <c:pt idx="1">
                  <c:v>12</c:v>
                </c:pt>
                <c:pt idx="2">
                  <c:v>14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93-404C-8994-4F5D48F77C9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FE869-CB6C-4D27-ACD8-7AB6EA982FAC}" type="datetimeFigureOut">
              <a:rPr lang="ru-RU" smtClean="0"/>
              <a:t>25.05.2017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1D5F1-8580-42D6-B3CC-A72448B742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76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1543050" y="2934455"/>
              <a:ext cx="7600950" cy="22090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604569"/>
                <a:gd name="connsiteY0" fmla="*/ 2527300 h 4736345"/>
                <a:gd name="connsiteX1" fmla="*/ 7604569 w 7604569"/>
                <a:gd name="connsiteY1" fmla="*/ 0 h 4736345"/>
                <a:gd name="connsiteX2" fmla="*/ 7604569 w 7604569"/>
                <a:gd name="connsiteY2" fmla="*/ 4736345 h 4736345"/>
                <a:gd name="connsiteX3" fmla="*/ 1351815 w 7604569"/>
                <a:gd name="connsiteY3" fmla="*/ 4728725 h 4736345"/>
                <a:gd name="connsiteX4" fmla="*/ 0 w 7604569"/>
                <a:gd name="connsiteY4" fmla="*/ 2527300 h 4736345"/>
                <a:gd name="connsiteX0" fmla="*/ 0 w 7604569"/>
                <a:gd name="connsiteY0" fmla="*/ 0 h 2209045"/>
                <a:gd name="connsiteX1" fmla="*/ 7595484 w 7604569"/>
                <a:gd name="connsiteY1" fmla="*/ 12700 h 2209045"/>
                <a:gd name="connsiteX2" fmla="*/ 7604569 w 7604569"/>
                <a:gd name="connsiteY2" fmla="*/ 2209045 h 2209045"/>
                <a:gd name="connsiteX3" fmla="*/ 1351815 w 7604569"/>
                <a:gd name="connsiteY3" fmla="*/ 2201425 h 2209045"/>
                <a:gd name="connsiteX4" fmla="*/ 0 w 7604569"/>
                <a:gd name="connsiteY4" fmla="*/ 0 h 220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4569" h="2209045">
                  <a:moveTo>
                    <a:pt x="0" y="0"/>
                  </a:moveTo>
                  <a:lnTo>
                    <a:pt x="7595484" y="12700"/>
                  </a:lnTo>
                  <a:cubicBezTo>
                    <a:pt x="7598512" y="744815"/>
                    <a:pt x="7601541" y="1476930"/>
                    <a:pt x="7604569" y="2209045"/>
                  </a:cubicBezTo>
                  <a:lnTo>
                    <a:pt x="1351815" y="220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Rectangle 13"/>
            <p:cNvSpPr/>
            <p:nvPr userDrawn="1"/>
          </p:nvSpPr>
          <p:spPr>
            <a:xfrm>
              <a:off x="0" y="2931790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Текст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133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21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18716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32589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18716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3435350"/>
            <a:ext cx="18716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4" y="3435350"/>
            <a:ext cx="18716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9" y="3433812"/>
            <a:ext cx="1871662" cy="1154063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9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6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19524"/>
            <a:ext cx="25193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47864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12160" y="1131590"/>
            <a:ext cx="259209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7864" y="3419524"/>
            <a:ext cx="25193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012160" y="3419524"/>
            <a:ext cx="2592090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1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0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2" y="3435350"/>
            <a:ext cx="3887787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3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3" y="3435350"/>
            <a:ext cx="3887787" cy="1152624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4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7920037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2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4156074"/>
            <a:ext cx="7920037" cy="431801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4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2519361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48037" y="185871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2" y="329247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11863" y="3292475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11863" y="411163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2" y="1842631"/>
            <a:ext cx="2519363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8037" y="3292475"/>
            <a:ext cx="2519363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348037" y="411163"/>
            <a:ext cx="2519363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6011863" y="1852935"/>
            <a:ext cx="2592387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9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85102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16464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32588" y="1852613"/>
            <a:ext cx="18716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4" y="412750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3" y="1842631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700338" y="3290887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700338" y="410388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732589" y="410428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6732588" y="3292475"/>
            <a:ext cx="1871661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4716464" y="1842631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5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32138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6601" y="1131888"/>
            <a:ext cx="5327650" cy="719137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76601" y="411163"/>
            <a:ext cx="5327650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275856" y="1841599"/>
            <a:ext cx="5328394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3136194" y="411510"/>
            <a:ext cx="6007806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75856" y="0"/>
            <a:ext cx="5328394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3131840" y="4590462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1131590"/>
            <a:ext cx="1871662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1131888"/>
            <a:ext cx="590391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5" y="1131888"/>
            <a:ext cx="3887786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4212" y="1133128"/>
            <a:ext cx="3887787" cy="345474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683568" y="1995686"/>
            <a:ext cx="7920880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3568" y="1131591"/>
            <a:ext cx="7920037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8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4720046" y="1988592"/>
            <a:ext cx="3884078" cy="25993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720046" y="1131590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83568" y="1995686"/>
            <a:ext cx="3884078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3568" y="1131591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19524"/>
            <a:ext cx="25193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47864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12160" y="1131590"/>
            <a:ext cx="259209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7864" y="3419524"/>
            <a:ext cx="25193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012160" y="3419524"/>
            <a:ext cx="2592090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3992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1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-11834" y="0"/>
            <a:ext cx="9155834" cy="5166360"/>
            <a:chOff x="-11834" y="0"/>
            <a:chExt cx="9155834" cy="5166360"/>
          </a:xfrm>
        </p:grpSpPr>
        <p:sp>
          <p:nvSpPr>
            <p:cNvPr id="11" name="Прямоугольник 1"/>
            <p:cNvSpPr/>
            <p:nvPr userDrawn="1"/>
          </p:nvSpPr>
          <p:spPr>
            <a:xfrm flipH="1">
              <a:off x="355544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"/>
            <p:cNvSpPr/>
            <p:nvPr userDrawn="1"/>
          </p:nvSpPr>
          <p:spPr>
            <a:xfrm>
              <a:off x="5807751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11834" y="2655055"/>
              <a:ext cx="7768477" cy="24884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768477"/>
                <a:gd name="connsiteY0" fmla="*/ 2247900 h 4736345"/>
                <a:gd name="connsiteX1" fmla="*/ 7768477 w 7768477"/>
                <a:gd name="connsiteY1" fmla="*/ 0 h 4736345"/>
                <a:gd name="connsiteX2" fmla="*/ 7768477 w 7768477"/>
                <a:gd name="connsiteY2" fmla="*/ 4736345 h 4736345"/>
                <a:gd name="connsiteX3" fmla="*/ 1515723 w 7768477"/>
                <a:gd name="connsiteY3" fmla="*/ 4728725 h 4736345"/>
                <a:gd name="connsiteX4" fmla="*/ 0 w 7768477"/>
                <a:gd name="connsiteY4" fmla="*/ 2247900 h 4736345"/>
                <a:gd name="connsiteX0" fmla="*/ 0 w 7772176"/>
                <a:gd name="connsiteY0" fmla="*/ 0 h 2488445"/>
                <a:gd name="connsiteX1" fmla="*/ 7772176 w 7772176"/>
                <a:gd name="connsiteY1" fmla="*/ 0 h 2488445"/>
                <a:gd name="connsiteX2" fmla="*/ 7768477 w 7772176"/>
                <a:gd name="connsiteY2" fmla="*/ 2488445 h 2488445"/>
                <a:gd name="connsiteX3" fmla="*/ 1515723 w 7772176"/>
                <a:gd name="connsiteY3" fmla="*/ 2480825 h 2488445"/>
                <a:gd name="connsiteX4" fmla="*/ 0 w 7772176"/>
                <a:gd name="connsiteY4" fmla="*/ 0 h 248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176" h="2488445">
                  <a:moveTo>
                    <a:pt x="0" y="0"/>
                  </a:moveTo>
                  <a:lnTo>
                    <a:pt x="7772176" y="0"/>
                  </a:lnTo>
                  <a:lnTo>
                    <a:pt x="7768477" y="2488445"/>
                  </a:lnTo>
                  <a:lnTo>
                    <a:pt x="1515723" y="2480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52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98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2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1543050" y="2934455"/>
              <a:ext cx="7600950" cy="22090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604569"/>
                <a:gd name="connsiteY0" fmla="*/ 2527300 h 4736345"/>
                <a:gd name="connsiteX1" fmla="*/ 7604569 w 7604569"/>
                <a:gd name="connsiteY1" fmla="*/ 0 h 4736345"/>
                <a:gd name="connsiteX2" fmla="*/ 7604569 w 7604569"/>
                <a:gd name="connsiteY2" fmla="*/ 4736345 h 4736345"/>
                <a:gd name="connsiteX3" fmla="*/ 1351815 w 7604569"/>
                <a:gd name="connsiteY3" fmla="*/ 4728725 h 4736345"/>
                <a:gd name="connsiteX4" fmla="*/ 0 w 7604569"/>
                <a:gd name="connsiteY4" fmla="*/ 2527300 h 4736345"/>
                <a:gd name="connsiteX0" fmla="*/ 0 w 7604569"/>
                <a:gd name="connsiteY0" fmla="*/ 0 h 2209045"/>
                <a:gd name="connsiteX1" fmla="*/ 7595484 w 7604569"/>
                <a:gd name="connsiteY1" fmla="*/ 12700 h 2209045"/>
                <a:gd name="connsiteX2" fmla="*/ 7604569 w 7604569"/>
                <a:gd name="connsiteY2" fmla="*/ 2209045 h 2209045"/>
                <a:gd name="connsiteX3" fmla="*/ 1351815 w 7604569"/>
                <a:gd name="connsiteY3" fmla="*/ 2201425 h 2209045"/>
                <a:gd name="connsiteX4" fmla="*/ 0 w 7604569"/>
                <a:gd name="connsiteY4" fmla="*/ 0 h 220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4569" h="2209045">
                  <a:moveTo>
                    <a:pt x="0" y="0"/>
                  </a:moveTo>
                  <a:lnTo>
                    <a:pt x="7595484" y="12700"/>
                  </a:lnTo>
                  <a:cubicBezTo>
                    <a:pt x="7598512" y="744815"/>
                    <a:pt x="7601541" y="1476930"/>
                    <a:pt x="7604569" y="2209045"/>
                  </a:cubicBezTo>
                  <a:lnTo>
                    <a:pt x="1351815" y="220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Rectangle 13"/>
            <p:cNvSpPr/>
            <p:nvPr userDrawn="1"/>
          </p:nvSpPr>
          <p:spPr>
            <a:xfrm>
              <a:off x="0" y="2931790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42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3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931790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71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3291831"/>
            <a:ext cx="1872208" cy="1296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4212" y="411163"/>
            <a:ext cx="1871663" cy="2736651"/>
          </a:xfrm>
          <a:prstGeom prst="rect">
            <a:avLst/>
          </a:prstGeom>
        </p:spPr>
        <p:txBody>
          <a:bodyPr lIns="0" anchor="b"/>
          <a:lstStyle>
            <a:lvl1pPr marL="0" indent="0" algn="l">
              <a:buNone/>
              <a:defRPr sz="30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289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077" name="Picture 5" descr="D:\Templates\PRESENTATIONS\PROJECTS_PresentationTemp_MarketingCIS\MAterials\Logos\wg_pvs_logo_mainversion_simplified_monochrome_1c.e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00" y="548830"/>
            <a:ext cx="3727180" cy="21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74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7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3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7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6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21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18716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32589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18716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3435350"/>
            <a:ext cx="18716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4" y="3435350"/>
            <a:ext cx="18716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9" y="3433812"/>
            <a:ext cx="1871662" cy="1154063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9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0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55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19524"/>
            <a:ext cx="25193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47864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12160" y="1131590"/>
            <a:ext cx="259209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7864" y="3419524"/>
            <a:ext cx="2519362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012160" y="3419524"/>
            <a:ext cx="2592090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63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9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7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9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2" y="3435350"/>
            <a:ext cx="3887787" cy="1152525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3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3" y="3435350"/>
            <a:ext cx="3887787" cy="1152624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0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7920037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2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4156074"/>
            <a:ext cx="7920037" cy="431801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2519361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48037" y="185871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2" y="329247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11863" y="3292475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11863" y="411163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2" y="1842631"/>
            <a:ext cx="2519363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8037" y="3292475"/>
            <a:ext cx="2519363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348037" y="411163"/>
            <a:ext cx="2519363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6011863" y="1852935"/>
            <a:ext cx="2592387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4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85102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16464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32588" y="1852613"/>
            <a:ext cx="18716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4" y="412750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3" y="1842631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700338" y="3290887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700338" y="410388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732589" y="410428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6732588" y="3292475"/>
            <a:ext cx="1871661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4716464" y="1842631"/>
            <a:ext cx="1871662" cy="1296988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77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32138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6601" y="1131888"/>
            <a:ext cx="5327650" cy="719137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76601" y="411163"/>
            <a:ext cx="5327650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275856" y="1841599"/>
            <a:ext cx="5328394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3136194" y="411510"/>
            <a:ext cx="6007806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75856" y="0"/>
            <a:ext cx="5328394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94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2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1131590"/>
            <a:ext cx="1871662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1131888"/>
            <a:ext cx="590391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8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5" y="1131888"/>
            <a:ext cx="3887786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4212" y="1133128"/>
            <a:ext cx="3887787" cy="345474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683568" y="1995686"/>
            <a:ext cx="7920880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3568" y="1131591"/>
            <a:ext cx="7920037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4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4720046" y="1988592"/>
            <a:ext cx="3884078" cy="25993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720046" y="1131590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83568" y="1995686"/>
            <a:ext cx="3884078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3568" y="1131591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3992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8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4503351"/>
            <a:ext cx="1233142" cy="6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1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-11834" y="0"/>
            <a:ext cx="9155834" cy="5166360"/>
            <a:chOff x="-11834" y="0"/>
            <a:chExt cx="9155834" cy="5166360"/>
          </a:xfrm>
        </p:grpSpPr>
        <p:sp>
          <p:nvSpPr>
            <p:cNvPr id="11" name="Прямоугольник 1"/>
            <p:cNvSpPr/>
            <p:nvPr userDrawn="1"/>
          </p:nvSpPr>
          <p:spPr>
            <a:xfrm flipH="1">
              <a:off x="355544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"/>
            <p:cNvSpPr/>
            <p:nvPr userDrawn="1"/>
          </p:nvSpPr>
          <p:spPr>
            <a:xfrm>
              <a:off x="5807751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11834" y="2655055"/>
              <a:ext cx="7768477" cy="24884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768477"/>
                <a:gd name="connsiteY0" fmla="*/ 2247900 h 4736345"/>
                <a:gd name="connsiteX1" fmla="*/ 7768477 w 7768477"/>
                <a:gd name="connsiteY1" fmla="*/ 0 h 4736345"/>
                <a:gd name="connsiteX2" fmla="*/ 7768477 w 7768477"/>
                <a:gd name="connsiteY2" fmla="*/ 4736345 h 4736345"/>
                <a:gd name="connsiteX3" fmla="*/ 1515723 w 7768477"/>
                <a:gd name="connsiteY3" fmla="*/ 4728725 h 4736345"/>
                <a:gd name="connsiteX4" fmla="*/ 0 w 7768477"/>
                <a:gd name="connsiteY4" fmla="*/ 2247900 h 4736345"/>
                <a:gd name="connsiteX0" fmla="*/ 0 w 7772176"/>
                <a:gd name="connsiteY0" fmla="*/ 0 h 2488445"/>
                <a:gd name="connsiteX1" fmla="*/ 7772176 w 7772176"/>
                <a:gd name="connsiteY1" fmla="*/ 0 h 2488445"/>
                <a:gd name="connsiteX2" fmla="*/ 7768477 w 7772176"/>
                <a:gd name="connsiteY2" fmla="*/ 2488445 h 2488445"/>
                <a:gd name="connsiteX3" fmla="*/ 1515723 w 7772176"/>
                <a:gd name="connsiteY3" fmla="*/ 2480825 h 2488445"/>
                <a:gd name="connsiteX4" fmla="*/ 0 w 7772176"/>
                <a:gd name="connsiteY4" fmla="*/ 0 h 248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176" h="2488445">
                  <a:moveTo>
                    <a:pt x="0" y="0"/>
                  </a:moveTo>
                  <a:lnTo>
                    <a:pt x="7772176" y="0"/>
                  </a:lnTo>
                  <a:lnTo>
                    <a:pt x="7768477" y="2488445"/>
                  </a:lnTo>
                  <a:lnTo>
                    <a:pt x="1515723" y="2480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58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2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2" y="3435350"/>
            <a:ext cx="3887787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3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3" y="3435350"/>
            <a:ext cx="3887787" cy="115262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7920037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1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4156074"/>
            <a:ext cx="7920037" cy="43180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0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2519361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48037" y="185871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2" y="329247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11863" y="3292475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11863" y="411163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2" y="1842631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8037" y="3292475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348037" y="411163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6011863" y="1852935"/>
            <a:ext cx="2592387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931790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1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8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85102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16464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32588" y="1852613"/>
            <a:ext cx="18716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4" y="412750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3" y="1842631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700338" y="3290887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700338" y="410388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732589" y="410428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6732588" y="3292475"/>
            <a:ext cx="1871661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4716464" y="1842631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32138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6601" y="1131888"/>
            <a:ext cx="5327650" cy="719137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76601" y="411163"/>
            <a:ext cx="5327650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275856" y="1841599"/>
            <a:ext cx="5328394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3136194" y="411510"/>
            <a:ext cx="6007806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75856" y="0"/>
            <a:ext cx="5328394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70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9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1131590"/>
            <a:ext cx="1871662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2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1131888"/>
            <a:ext cx="590391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0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1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5" y="1131888"/>
            <a:ext cx="3887786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4212" y="1133128"/>
            <a:ext cx="3887787" cy="345474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683568" y="1995686"/>
            <a:ext cx="7920880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3568" y="1131591"/>
            <a:ext cx="7920037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4720046" y="1988592"/>
            <a:ext cx="3884078" cy="25993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720046" y="1131590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83568" y="1995686"/>
            <a:ext cx="3884078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3568" y="1131591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8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658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1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44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3291831"/>
            <a:ext cx="1872208" cy="1296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4212" y="411163"/>
            <a:ext cx="1871663" cy="2736651"/>
          </a:xfrm>
          <a:prstGeom prst="rect">
            <a:avLst/>
          </a:prstGeom>
        </p:spPr>
        <p:txBody>
          <a:bodyPr lIns="0" anchor="b"/>
          <a:lstStyle>
            <a:lvl1pPr marL="0" indent="0" algn="l">
              <a:buNone/>
              <a:defRPr sz="30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387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-11834" y="0"/>
            <a:ext cx="9155834" cy="5166360"/>
            <a:chOff x="-11834" y="0"/>
            <a:chExt cx="9155834" cy="5166360"/>
          </a:xfrm>
        </p:grpSpPr>
        <p:sp>
          <p:nvSpPr>
            <p:cNvPr id="10" name="Прямоугольник 1"/>
            <p:cNvSpPr/>
            <p:nvPr userDrawn="1"/>
          </p:nvSpPr>
          <p:spPr>
            <a:xfrm flipH="1">
              <a:off x="355544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"/>
            <p:cNvSpPr/>
            <p:nvPr userDrawn="1"/>
          </p:nvSpPr>
          <p:spPr>
            <a:xfrm>
              <a:off x="5807751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"/>
            <p:cNvSpPr/>
            <p:nvPr userDrawn="1"/>
          </p:nvSpPr>
          <p:spPr>
            <a:xfrm flipH="1">
              <a:off x="-11834" y="2655055"/>
              <a:ext cx="7768477" cy="24884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768477"/>
                <a:gd name="connsiteY0" fmla="*/ 2247900 h 4736345"/>
                <a:gd name="connsiteX1" fmla="*/ 7768477 w 7768477"/>
                <a:gd name="connsiteY1" fmla="*/ 0 h 4736345"/>
                <a:gd name="connsiteX2" fmla="*/ 7768477 w 7768477"/>
                <a:gd name="connsiteY2" fmla="*/ 4736345 h 4736345"/>
                <a:gd name="connsiteX3" fmla="*/ 1515723 w 7768477"/>
                <a:gd name="connsiteY3" fmla="*/ 4728725 h 4736345"/>
                <a:gd name="connsiteX4" fmla="*/ 0 w 7768477"/>
                <a:gd name="connsiteY4" fmla="*/ 2247900 h 4736345"/>
                <a:gd name="connsiteX0" fmla="*/ 0 w 7772176"/>
                <a:gd name="connsiteY0" fmla="*/ 0 h 2488445"/>
                <a:gd name="connsiteX1" fmla="*/ 7772176 w 7772176"/>
                <a:gd name="connsiteY1" fmla="*/ 0 h 2488445"/>
                <a:gd name="connsiteX2" fmla="*/ 7768477 w 7772176"/>
                <a:gd name="connsiteY2" fmla="*/ 2488445 h 2488445"/>
                <a:gd name="connsiteX3" fmla="*/ 1515723 w 7772176"/>
                <a:gd name="connsiteY3" fmla="*/ 2480825 h 2488445"/>
                <a:gd name="connsiteX4" fmla="*/ 0 w 7772176"/>
                <a:gd name="connsiteY4" fmla="*/ 0 h 248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176" h="2488445">
                  <a:moveTo>
                    <a:pt x="0" y="0"/>
                  </a:moveTo>
                  <a:lnTo>
                    <a:pt x="7772176" y="0"/>
                  </a:lnTo>
                  <a:lnTo>
                    <a:pt x="7768477" y="2488445"/>
                  </a:lnTo>
                  <a:lnTo>
                    <a:pt x="1515723" y="2480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96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87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2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1543050" y="2934455"/>
              <a:ext cx="7600950" cy="22090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604569"/>
                <a:gd name="connsiteY0" fmla="*/ 2527300 h 4736345"/>
                <a:gd name="connsiteX1" fmla="*/ 7604569 w 7604569"/>
                <a:gd name="connsiteY1" fmla="*/ 0 h 4736345"/>
                <a:gd name="connsiteX2" fmla="*/ 7604569 w 7604569"/>
                <a:gd name="connsiteY2" fmla="*/ 4736345 h 4736345"/>
                <a:gd name="connsiteX3" fmla="*/ 1351815 w 7604569"/>
                <a:gd name="connsiteY3" fmla="*/ 4728725 h 4736345"/>
                <a:gd name="connsiteX4" fmla="*/ 0 w 7604569"/>
                <a:gd name="connsiteY4" fmla="*/ 2527300 h 4736345"/>
                <a:gd name="connsiteX0" fmla="*/ 0 w 7604569"/>
                <a:gd name="connsiteY0" fmla="*/ 0 h 2209045"/>
                <a:gd name="connsiteX1" fmla="*/ 7595484 w 7604569"/>
                <a:gd name="connsiteY1" fmla="*/ 12700 h 2209045"/>
                <a:gd name="connsiteX2" fmla="*/ 7604569 w 7604569"/>
                <a:gd name="connsiteY2" fmla="*/ 2209045 h 2209045"/>
                <a:gd name="connsiteX3" fmla="*/ 1351815 w 7604569"/>
                <a:gd name="connsiteY3" fmla="*/ 2201425 h 2209045"/>
                <a:gd name="connsiteX4" fmla="*/ 0 w 7604569"/>
                <a:gd name="connsiteY4" fmla="*/ 0 h 220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4569" h="2209045">
                  <a:moveTo>
                    <a:pt x="0" y="0"/>
                  </a:moveTo>
                  <a:lnTo>
                    <a:pt x="7595484" y="12700"/>
                  </a:lnTo>
                  <a:cubicBezTo>
                    <a:pt x="7598512" y="744815"/>
                    <a:pt x="7601541" y="1476930"/>
                    <a:pt x="7604569" y="2209045"/>
                  </a:cubicBezTo>
                  <a:lnTo>
                    <a:pt x="1351815" y="220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Rectangle 13"/>
            <p:cNvSpPr/>
            <p:nvPr userDrawn="1"/>
          </p:nvSpPr>
          <p:spPr>
            <a:xfrm>
              <a:off x="0" y="2931790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195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931790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738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3291831"/>
            <a:ext cx="1872208" cy="1296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4212" y="411163"/>
            <a:ext cx="1871663" cy="2736651"/>
          </a:xfrm>
          <a:prstGeom prst="rect">
            <a:avLst/>
          </a:prstGeom>
        </p:spPr>
        <p:txBody>
          <a:bodyPr lIns="0" anchor="b"/>
          <a:lstStyle>
            <a:lvl1pPr marL="0" indent="0" algn="l">
              <a:buNone/>
              <a:defRPr sz="30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856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9" name="Picture 6" descr="D:\Templates\PRESENTATIONS\PROJECTS_PresentationTemp_MarketingCIS\MAterials\Logos\wg_wot_logo_simplified_monochrome_1c_eng.e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50" y="859315"/>
            <a:ext cx="2912283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9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8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0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0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21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18716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32589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4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9" y="3433812"/>
            <a:ext cx="1871662" cy="115406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2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9" name="Picture 3" descr="D:\Templates\PRESENTATIONS\PROJECTS_PresentationTemp_MarketingCIS\MAterials\Logos\wg_logo_mainversion_simplified_monochrome_1c.e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85" y="679315"/>
            <a:ext cx="3005015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59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7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8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19524"/>
            <a:ext cx="25193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47864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12160" y="1131590"/>
            <a:ext cx="259209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7864" y="3419524"/>
            <a:ext cx="25193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012160" y="3419524"/>
            <a:ext cx="2592090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2" y="3435350"/>
            <a:ext cx="3887787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3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3" y="3435350"/>
            <a:ext cx="3887787" cy="115262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58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7920037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4156074"/>
            <a:ext cx="7920037" cy="43180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9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1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2519361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48037" y="185871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2" y="329247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11863" y="3292475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11863" y="411163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2" y="1842631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8037" y="3292475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348037" y="411163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6011863" y="1852935"/>
            <a:ext cx="2592387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85102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16464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32588" y="1852613"/>
            <a:ext cx="18716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4" y="412750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3" y="1842631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700338" y="3290887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700338" y="410388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732589" y="410428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6732588" y="3292475"/>
            <a:ext cx="1871661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4716464" y="1842631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5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32138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6601" y="1131888"/>
            <a:ext cx="5327650" cy="719137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76601" y="411163"/>
            <a:ext cx="5327650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275856" y="1841599"/>
            <a:ext cx="5328394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3136194" y="411510"/>
            <a:ext cx="6007806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75856" y="0"/>
            <a:ext cx="5328394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3275856" y="4633886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1131590"/>
            <a:ext cx="1871662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1131888"/>
            <a:ext cx="590391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0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5" y="1131888"/>
            <a:ext cx="3887786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4212" y="1133128"/>
            <a:ext cx="3887787" cy="345474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4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683568" y="1995686"/>
            <a:ext cx="7920880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3568" y="1131591"/>
            <a:ext cx="7920037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8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4720046" y="1988592"/>
            <a:ext cx="3884078" cy="25993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720046" y="1131590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83568" y="1995686"/>
            <a:ext cx="3884078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3568" y="1131591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18156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</a:p>
          <a:p>
            <a:pPr lvl="0"/>
            <a:endParaRPr lang="ru-RU" dirty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1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/>
          <a:stretch/>
        </p:blipFill>
        <p:spPr>
          <a:xfrm>
            <a:off x="696864" y="4637868"/>
            <a:ext cx="131092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-11834" y="0"/>
            <a:ext cx="9155834" cy="5166360"/>
            <a:chOff x="-11834" y="0"/>
            <a:chExt cx="9155834" cy="5166360"/>
          </a:xfrm>
        </p:grpSpPr>
        <p:sp>
          <p:nvSpPr>
            <p:cNvPr id="10" name="Прямоугольник 1"/>
            <p:cNvSpPr/>
            <p:nvPr userDrawn="1"/>
          </p:nvSpPr>
          <p:spPr>
            <a:xfrm flipH="1">
              <a:off x="355544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"/>
            <p:cNvSpPr/>
            <p:nvPr userDrawn="1"/>
          </p:nvSpPr>
          <p:spPr>
            <a:xfrm>
              <a:off x="5807751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"/>
            <p:cNvSpPr/>
            <p:nvPr userDrawn="1"/>
          </p:nvSpPr>
          <p:spPr>
            <a:xfrm flipH="1">
              <a:off x="-11834" y="2655055"/>
              <a:ext cx="7768477" cy="24884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768477"/>
                <a:gd name="connsiteY0" fmla="*/ 2247900 h 4736345"/>
                <a:gd name="connsiteX1" fmla="*/ 7768477 w 7768477"/>
                <a:gd name="connsiteY1" fmla="*/ 0 h 4736345"/>
                <a:gd name="connsiteX2" fmla="*/ 7768477 w 7768477"/>
                <a:gd name="connsiteY2" fmla="*/ 4736345 h 4736345"/>
                <a:gd name="connsiteX3" fmla="*/ 1515723 w 7768477"/>
                <a:gd name="connsiteY3" fmla="*/ 4728725 h 4736345"/>
                <a:gd name="connsiteX4" fmla="*/ 0 w 7768477"/>
                <a:gd name="connsiteY4" fmla="*/ 2247900 h 4736345"/>
                <a:gd name="connsiteX0" fmla="*/ 0 w 7772176"/>
                <a:gd name="connsiteY0" fmla="*/ 0 h 2488445"/>
                <a:gd name="connsiteX1" fmla="*/ 7772176 w 7772176"/>
                <a:gd name="connsiteY1" fmla="*/ 0 h 2488445"/>
                <a:gd name="connsiteX2" fmla="*/ 7768477 w 7772176"/>
                <a:gd name="connsiteY2" fmla="*/ 2488445 h 2488445"/>
                <a:gd name="connsiteX3" fmla="*/ 1515723 w 7772176"/>
                <a:gd name="connsiteY3" fmla="*/ 2480825 h 2488445"/>
                <a:gd name="connsiteX4" fmla="*/ 0 w 7772176"/>
                <a:gd name="connsiteY4" fmla="*/ 0 h 248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176" h="2488445">
                  <a:moveTo>
                    <a:pt x="0" y="0"/>
                  </a:moveTo>
                  <a:lnTo>
                    <a:pt x="7772176" y="0"/>
                  </a:lnTo>
                  <a:lnTo>
                    <a:pt x="7768477" y="2488445"/>
                  </a:lnTo>
                  <a:lnTo>
                    <a:pt x="1515723" y="2480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89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38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2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1543050" y="2934455"/>
              <a:ext cx="7600950" cy="22090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604569"/>
                <a:gd name="connsiteY0" fmla="*/ 2527300 h 4736345"/>
                <a:gd name="connsiteX1" fmla="*/ 7604569 w 7604569"/>
                <a:gd name="connsiteY1" fmla="*/ 0 h 4736345"/>
                <a:gd name="connsiteX2" fmla="*/ 7604569 w 7604569"/>
                <a:gd name="connsiteY2" fmla="*/ 4736345 h 4736345"/>
                <a:gd name="connsiteX3" fmla="*/ 1351815 w 7604569"/>
                <a:gd name="connsiteY3" fmla="*/ 4728725 h 4736345"/>
                <a:gd name="connsiteX4" fmla="*/ 0 w 7604569"/>
                <a:gd name="connsiteY4" fmla="*/ 2527300 h 4736345"/>
                <a:gd name="connsiteX0" fmla="*/ 0 w 7604569"/>
                <a:gd name="connsiteY0" fmla="*/ 0 h 2209045"/>
                <a:gd name="connsiteX1" fmla="*/ 7595484 w 7604569"/>
                <a:gd name="connsiteY1" fmla="*/ 12700 h 2209045"/>
                <a:gd name="connsiteX2" fmla="*/ 7604569 w 7604569"/>
                <a:gd name="connsiteY2" fmla="*/ 2209045 h 2209045"/>
                <a:gd name="connsiteX3" fmla="*/ 1351815 w 7604569"/>
                <a:gd name="connsiteY3" fmla="*/ 2201425 h 2209045"/>
                <a:gd name="connsiteX4" fmla="*/ 0 w 7604569"/>
                <a:gd name="connsiteY4" fmla="*/ 0 h 220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4569" h="2209045">
                  <a:moveTo>
                    <a:pt x="0" y="0"/>
                  </a:moveTo>
                  <a:lnTo>
                    <a:pt x="7595484" y="12700"/>
                  </a:lnTo>
                  <a:cubicBezTo>
                    <a:pt x="7598512" y="744815"/>
                    <a:pt x="7601541" y="1476930"/>
                    <a:pt x="7604569" y="2209045"/>
                  </a:cubicBezTo>
                  <a:lnTo>
                    <a:pt x="1351815" y="220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Rectangle 13"/>
            <p:cNvSpPr/>
            <p:nvPr userDrawn="1"/>
          </p:nvSpPr>
          <p:spPr>
            <a:xfrm>
              <a:off x="0" y="2931790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Текст 2"/>
          <p:cNvSpPr>
            <a:spLocks noGrp="1"/>
          </p:cNvSpPr>
          <p:nvPr>
            <p:ph type="body" sz="quarter" idx="13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203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3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931790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81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9" y="3291831"/>
            <a:ext cx="1872208" cy="1296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4212" y="411163"/>
            <a:ext cx="1871663" cy="2736651"/>
          </a:xfrm>
          <a:prstGeom prst="rect">
            <a:avLst/>
          </a:prstGeom>
        </p:spPr>
        <p:txBody>
          <a:bodyPr lIns="0" anchor="b"/>
          <a:lstStyle>
            <a:lvl1pPr marL="0" indent="0" algn="l">
              <a:buNone/>
              <a:defRPr sz="30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394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" name="Picture 2" descr="D:\Templates\PRESENTATIONS\PROJECTS_PresentationTemp_MarketingCIS\MAterials\Logos\wg_wows_logo_simplified_monochrome_1r_ru.e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57" y="463315"/>
            <a:ext cx="239726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74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8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9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9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21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18716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32589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4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9" y="3433812"/>
            <a:ext cx="1871662" cy="115406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1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0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19524"/>
            <a:ext cx="25193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47864" y="1131590"/>
            <a:ext cx="25193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012160" y="1131590"/>
            <a:ext cx="2592090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7864" y="3419524"/>
            <a:ext cx="25193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012160" y="3419524"/>
            <a:ext cx="2592090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4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26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4213" y="1131888"/>
            <a:ext cx="7920037" cy="575765"/>
          </a:xfrm>
          <a:prstGeom prst="rect">
            <a:avLst/>
          </a:prstGeom>
        </p:spPr>
        <p:txBody>
          <a:bodyPr lIns="0" tIns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2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20000"/>
              <a:buFont typeface="+mj-lt"/>
              <a:buAutoNum type="arabicPeriod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5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2" y="3435350"/>
            <a:ext cx="3887787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3" y="1131888"/>
            <a:ext cx="388778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3" y="3435350"/>
            <a:ext cx="3887787" cy="115262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7920037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20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2" y="1131590"/>
            <a:ext cx="1871663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32589" y="1131888"/>
            <a:ext cx="1871662" cy="216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716464" y="3435350"/>
            <a:ext cx="1871662" cy="11525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9" y="3433812"/>
            <a:ext cx="1871662" cy="115406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7920037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4213" y="4156074"/>
            <a:ext cx="7920037" cy="43180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8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6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2519361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48037" y="185871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2" y="3292475"/>
            <a:ext cx="25193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11863" y="3292475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11863" y="411163"/>
            <a:ext cx="2592387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2" y="1842631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348037" y="3292475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348037" y="411163"/>
            <a:ext cx="2519363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6011863" y="1852935"/>
            <a:ext cx="2592387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412751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00338" y="185102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16464" y="3292475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732588" y="1852613"/>
            <a:ext cx="1871663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16464" y="412750"/>
            <a:ext cx="1871662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84213" y="1842631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700338" y="3290887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700338" y="410388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732589" y="410428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6732588" y="3292475"/>
            <a:ext cx="1871661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4716464" y="1842631"/>
            <a:ext cx="1871662" cy="129698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132138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6601" y="1131888"/>
            <a:ext cx="5327650" cy="719137"/>
          </a:xfrm>
          <a:prstGeom prst="rect">
            <a:avLst/>
          </a:prstGeom>
        </p:spPr>
        <p:txBody>
          <a:bodyPr lIns="0" anchor="t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76601" y="411163"/>
            <a:ext cx="5327650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275856" y="1841599"/>
            <a:ext cx="5328394" cy="2736949"/>
          </a:xfrm>
          <a:prstGeom prst="rect">
            <a:avLst/>
          </a:prstGeom>
        </p:spPr>
        <p:txBody>
          <a:bodyPr lIns="0" numCol="2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3136194" y="411510"/>
            <a:ext cx="6007806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75856" y="0"/>
            <a:ext cx="5328394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8" y="4639087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57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4213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4" y="1131888"/>
            <a:ext cx="187166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700338" y="1131590"/>
            <a:ext cx="1871662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84213" y="1131888"/>
            <a:ext cx="5903912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732588" y="1131590"/>
            <a:ext cx="1871663" cy="3456285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4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3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16465" y="1131888"/>
            <a:ext cx="3887786" cy="3455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4212" y="1133128"/>
            <a:ext cx="3887787" cy="3454747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683568" y="1995686"/>
            <a:ext cx="7920880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3568" y="1131591"/>
            <a:ext cx="7920037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8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4720046" y="1988592"/>
            <a:ext cx="3884078" cy="25993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4720046" y="1131590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83568" y="1995686"/>
            <a:ext cx="3884078" cy="259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83568" y="1131591"/>
            <a:ext cx="3883665" cy="720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3561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3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 </a:t>
            </a:r>
            <a:endParaRPr lang="ru-RU" dirty="0" smtClean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" y="4614318"/>
            <a:ext cx="14581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3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8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9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5868"/>
            <a:ext cx="176051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5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-11834" y="0"/>
            <a:ext cx="9155834" cy="5166360"/>
            <a:chOff x="-11834" y="0"/>
            <a:chExt cx="9155834" cy="5166360"/>
          </a:xfrm>
        </p:grpSpPr>
        <p:sp>
          <p:nvSpPr>
            <p:cNvPr id="11" name="Прямоугольник 1"/>
            <p:cNvSpPr/>
            <p:nvPr userDrawn="1"/>
          </p:nvSpPr>
          <p:spPr>
            <a:xfrm flipH="1">
              <a:off x="355544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"/>
            <p:cNvSpPr/>
            <p:nvPr userDrawn="1"/>
          </p:nvSpPr>
          <p:spPr>
            <a:xfrm>
              <a:off x="5807751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11834" y="2655055"/>
              <a:ext cx="7768477" cy="24884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768477"/>
                <a:gd name="connsiteY0" fmla="*/ 2247900 h 4736345"/>
                <a:gd name="connsiteX1" fmla="*/ 7768477 w 7768477"/>
                <a:gd name="connsiteY1" fmla="*/ 0 h 4736345"/>
                <a:gd name="connsiteX2" fmla="*/ 7768477 w 7768477"/>
                <a:gd name="connsiteY2" fmla="*/ 4736345 h 4736345"/>
                <a:gd name="connsiteX3" fmla="*/ 1515723 w 7768477"/>
                <a:gd name="connsiteY3" fmla="*/ 4728725 h 4736345"/>
                <a:gd name="connsiteX4" fmla="*/ 0 w 7768477"/>
                <a:gd name="connsiteY4" fmla="*/ 2247900 h 4736345"/>
                <a:gd name="connsiteX0" fmla="*/ 0 w 7772176"/>
                <a:gd name="connsiteY0" fmla="*/ 0 h 2488445"/>
                <a:gd name="connsiteX1" fmla="*/ 7772176 w 7772176"/>
                <a:gd name="connsiteY1" fmla="*/ 0 h 2488445"/>
                <a:gd name="connsiteX2" fmla="*/ 7768477 w 7772176"/>
                <a:gd name="connsiteY2" fmla="*/ 2488445 h 2488445"/>
                <a:gd name="connsiteX3" fmla="*/ 1515723 w 7772176"/>
                <a:gd name="connsiteY3" fmla="*/ 2480825 h 2488445"/>
                <a:gd name="connsiteX4" fmla="*/ 0 w 7772176"/>
                <a:gd name="connsiteY4" fmla="*/ 0 h 248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176" h="2488445">
                  <a:moveTo>
                    <a:pt x="0" y="0"/>
                  </a:moveTo>
                  <a:lnTo>
                    <a:pt x="7772176" y="0"/>
                  </a:lnTo>
                  <a:lnTo>
                    <a:pt x="7768477" y="2488445"/>
                  </a:lnTo>
                  <a:lnTo>
                    <a:pt x="1515723" y="2480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79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4213" y="1854845"/>
            <a:ext cx="3240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Thank</a:t>
            </a:r>
            <a:r>
              <a:rPr lang="en-US" sz="4000" baseline="0" dirty="0" smtClean="0">
                <a:ln w="9525">
                  <a:noFill/>
                </a:ln>
                <a:solidFill>
                  <a:schemeClr val="tx1"/>
                </a:solidFill>
                <a:latin typeface="+mj-lt"/>
              </a:rPr>
              <a:t> you!</a:t>
            </a:r>
            <a:endParaRPr lang="ru-RU" sz="4000" dirty="0">
              <a:ln w="9525">
                <a:noFill/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13"/>
          <p:cNvSpPr/>
          <p:nvPr userDrawn="1"/>
        </p:nvSpPr>
        <p:spPr>
          <a:xfrm>
            <a:off x="0" y="2643758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2859782"/>
            <a:ext cx="2447627" cy="17280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Contacts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50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2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"/>
            <p:cNvSpPr/>
            <p:nvPr userDrawn="1"/>
          </p:nvSpPr>
          <p:spPr>
            <a:xfrm>
              <a:off x="1543050" y="2934455"/>
              <a:ext cx="7600950" cy="22090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7604569"/>
                <a:gd name="connsiteY0" fmla="*/ 2527300 h 4736345"/>
                <a:gd name="connsiteX1" fmla="*/ 7604569 w 7604569"/>
                <a:gd name="connsiteY1" fmla="*/ 0 h 4736345"/>
                <a:gd name="connsiteX2" fmla="*/ 7604569 w 7604569"/>
                <a:gd name="connsiteY2" fmla="*/ 4736345 h 4736345"/>
                <a:gd name="connsiteX3" fmla="*/ 1351815 w 7604569"/>
                <a:gd name="connsiteY3" fmla="*/ 4728725 h 4736345"/>
                <a:gd name="connsiteX4" fmla="*/ 0 w 7604569"/>
                <a:gd name="connsiteY4" fmla="*/ 2527300 h 4736345"/>
                <a:gd name="connsiteX0" fmla="*/ 0 w 7604569"/>
                <a:gd name="connsiteY0" fmla="*/ 0 h 2209045"/>
                <a:gd name="connsiteX1" fmla="*/ 7595484 w 7604569"/>
                <a:gd name="connsiteY1" fmla="*/ 12700 h 2209045"/>
                <a:gd name="connsiteX2" fmla="*/ 7604569 w 7604569"/>
                <a:gd name="connsiteY2" fmla="*/ 2209045 h 2209045"/>
                <a:gd name="connsiteX3" fmla="*/ 1351815 w 7604569"/>
                <a:gd name="connsiteY3" fmla="*/ 2201425 h 2209045"/>
                <a:gd name="connsiteX4" fmla="*/ 0 w 7604569"/>
                <a:gd name="connsiteY4" fmla="*/ 0 h 220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4569" h="2209045">
                  <a:moveTo>
                    <a:pt x="0" y="0"/>
                  </a:moveTo>
                  <a:lnTo>
                    <a:pt x="7595484" y="12700"/>
                  </a:lnTo>
                  <a:cubicBezTo>
                    <a:pt x="7598512" y="744815"/>
                    <a:pt x="7601541" y="1476930"/>
                    <a:pt x="7604569" y="2209045"/>
                  </a:cubicBezTo>
                  <a:lnTo>
                    <a:pt x="1351815" y="220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Rectangle 13"/>
            <p:cNvSpPr/>
            <p:nvPr userDrawn="1"/>
          </p:nvSpPr>
          <p:spPr>
            <a:xfrm>
              <a:off x="0" y="2931790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Текст 2"/>
          <p:cNvSpPr>
            <a:spLocks noGrp="1"/>
          </p:cNvSpPr>
          <p:nvPr>
            <p:ph type="body" sz="quarter" idx="13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121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3"/>
          </p:nvPr>
        </p:nvSpPr>
        <p:spPr>
          <a:xfrm>
            <a:off x="2411760" y="2931790"/>
            <a:ext cx="4320480" cy="10801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11760" y="1491630"/>
            <a:ext cx="4320823" cy="144145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5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2931790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11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3291831"/>
            <a:ext cx="1872208" cy="1296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4212" y="411163"/>
            <a:ext cx="1871663" cy="2736651"/>
          </a:xfrm>
          <a:prstGeom prst="rect">
            <a:avLst/>
          </a:prstGeom>
        </p:spPr>
        <p:txBody>
          <a:bodyPr lIns="0" anchor="b"/>
          <a:lstStyle>
            <a:lvl1pPr marL="0" indent="0" algn="l">
              <a:buNone/>
              <a:defRPr sz="3000">
                <a:ln w="6350"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151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-8136" y="0"/>
            <a:ext cx="9152136" cy="5166360"/>
            <a:chOff x="-8136" y="0"/>
            <a:chExt cx="9152136" cy="5166360"/>
          </a:xfrm>
        </p:grpSpPr>
        <p:sp>
          <p:nvSpPr>
            <p:cNvPr id="13" name="Прямоугольник 1"/>
            <p:cNvSpPr/>
            <p:nvPr userDrawn="1"/>
          </p:nvSpPr>
          <p:spPr>
            <a:xfrm>
              <a:off x="611560" y="0"/>
              <a:ext cx="4968864" cy="5143500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863440 w 6265120"/>
                <a:gd name="connsiteY1" fmla="*/ 126303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7016 h 4736344"/>
                <a:gd name="connsiteX1" fmla="*/ 1684215 w 6265120"/>
                <a:gd name="connsiteY1" fmla="*/ 0 h 4736344"/>
                <a:gd name="connsiteX2" fmla="*/ 6265120 w 6265120"/>
                <a:gd name="connsiteY2" fmla="*/ 4736344 h 4736344"/>
                <a:gd name="connsiteX3" fmla="*/ 2895600 w 6265120"/>
                <a:gd name="connsiteY3" fmla="*/ 4735741 h 4736344"/>
                <a:gd name="connsiteX4" fmla="*/ 0 w 6265120"/>
                <a:gd name="connsiteY4" fmla="*/ 7016 h 4736344"/>
                <a:gd name="connsiteX0" fmla="*/ 0 w 3879963"/>
                <a:gd name="connsiteY0" fmla="*/ 7016 h 4735741"/>
                <a:gd name="connsiteX1" fmla="*/ 1684215 w 3879963"/>
                <a:gd name="connsiteY1" fmla="*/ 0 h 4735741"/>
                <a:gd name="connsiteX2" fmla="*/ 3879963 w 3879963"/>
                <a:gd name="connsiteY2" fmla="*/ 4315336 h 4735741"/>
                <a:gd name="connsiteX3" fmla="*/ 2895600 w 3879963"/>
                <a:gd name="connsiteY3" fmla="*/ 4735741 h 4735741"/>
                <a:gd name="connsiteX4" fmla="*/ 0 w 3879963"/>
                <a:gd name="connsiteY4" fmla="*/ 7016 h 4735741"/>
                <a:gd name="connsiteX0" fmla="*/ 0 w 4581480"/>
                <a:gd name="connsiteY0" fmla="*/ 7016 h 4735741"/>
                <a:gd name="connsiteX1" fmla="*/ 1684215 w 4581480"/>
                <a:gd name="connsiteY1" fmla="*/ 0 h 4735741"/>
                <a:gd name="connsiteX2" fmla="*/ 4581480 w 4581480"/>
                <a:gd name="connsiteY2" fmla="*/ 4729328 h 4735741"/>
                <a:gd name="connsiteX3" fmla="*/ 2895600 w 4581480"/>
                <a:gd name="connsiteY3" fmla="*/ 4735741 h 4735741"/>
                <a:gd name="connsiteX4" fmla="*/ 0 w 4581480"/>
                <a:gd name="connsiteY4" fmla="*/ 7016 h 4735741"/>
                <a:gd name="connsiteX0" fmla="*/ 0 w 4574465"/>
                <a:gd name="connsiteY0" fmla="*/ 7016 h 4736345"/>
                <a:gd name="connsiteX1" fmla="*/ 1684215 w 4574465"/>
                <a:gd name="connsiteY1" fmla="*/ 0 h 4736345"/>
                <a:gd name="connsiteX2" fmla="*/ 4574465 w 4574465"/>
                <a:gd name="connsiteY2" fmla="*/ 4736345 h 4736345"/>
                <a:gd name="connsiteX3" fmla="*/ 2895600 w 4574465"/>
                <a:gd name="connsiteY3" fmla="*/ 4735741 h 4736345"/>
                <a:gd name="connsiteX4" fmla="*/ 0 w 4574465"/>
                <a:gd name="connsiteY4" fmla="*/ 7016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4465" h="4736345">
                  <a:moveTo>
                    <a:pt x="0" y="7016"/>
                  </a:moveTo>
                  <a:lnTo>
                    <a:pt x="1684215" y="0"/>
                  </a:lnTo>
                  <a:lnTo>
                    <a:pt x="4574465" y="4736345"/>
                  </a:lnTo>
                  <a:lnTo>
                    <a:pt x="2895600" y="4735741"/>
                  </a:lnTo>
                  <a:lnTo>
                    <a:pt x="0" y="7016"/>
                  </a:lnTo>
                  <a:close/>
                </a:path>
              </a:pathLst>
            </a:custGeom>
            <a:solidFill>
              <a:schemeClr val="bg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1"/>
            <p:cNvSpPr/>
            <p:nvPr userDrawn="1"/>
          </p:nvSpPr>
          <p:spPr>
            <a:xfrm flipH="1">
              <a:off x="-8136" y="8275"/>
              <a:ext cx="3336249" cy="515808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3060357"/>
                <a:gd name="connsiteY0" fmla="*/ 0 h 4728725"/>
                <a:gd name="connsiteX1" fmla="*/ 1856087 w 3060357"/>
                <a:gd name="connsiteY1" fmla="*/ 0 h 4728725"/>
                <a:gd name="connsiteX2" fmla="*/ 3060357 w 3060357"/>
                <a:gd name="connsiteY2" fmla="*/ 1912080 h 4728725"/>
                <a:gd name="connsiteX3" fmla="*/ 2895600 w 3060357"/>
                <a:gd name="connsiteY3" fmla="*/ 4728725 h 4728725"/>
                <a:gd name="connsiteX4" fmla="*/ 0 w 3060357"/>
                <a:gd name="connsiteY4" fmla="*/ 0 h 4728725"/>
                <a:gd name="connsiteX0" fmla="*/ 0 w 3060357"/>
                <a:gd name="connsiteY0" fmla="*/ 0 h 4721708"/>
                <a:gd name="connsiteX1" fmla="*/ 1856087 w 3060357"/>
                <a:gd name="connsiteY1" fmla="*/ 0 h 4721708"/>
                <a:gd name="connsiteX2" fmla="*/ 3060357 w 3060357"/>
                <a:gd name="connsiteY2" fmla="*/ 1912080 h 4721708"/>
                <a:gd name="connsiteX3" fmla="*/ 3056949 w 3060357"/>
                <a:gd name="connsiteY3" fmla="*/ 4721708 h 4721708"/>
                <a:gd name="connsiteX4" fmla="*/ 0 w 3060357"/>
                <a:gd name="connsiteY4" fmla="*/ 0 h 4721708"/>
                <a:gd name="connsiteX0" fmla="*/ 0 w 3060357"/>
                <a:gd name="connsiteY0" fmla="*/ 0 h 4749775"/>
                <a:gd name="connsiteX1" fmla="*/ 1856087 w 3060357"/>
                <a:gd name="connsiteY1" fmla="*/ 0 h 4749775"/>
                <a:gd name="connsiteX2" fmla="*/ 3060357 w 3060357"/>
                <a:gd name="connsiteY2" fmla="*/ 1912080 h 4749775"/>
                <a:gd name="connsiteX3" fmla="*/ 3049934 w 3060357"/>
                <a:gd name="connsiteY3" fmla="*/ 4749775 h 4749775"/>
                <a:gd name="connsiteX4" fmla="*/ 0 w 3060357"/>
                <a:gd name="connsiteY4" fmla="*/ 0 h 4749775"/>
                <a:gd name="connsiteX0" fmla="*/ 0 w 3071437"/>
                <a:gd name="connsiteY0" fmla="*/ 0 h 4749775"/>
                <a:gd name="connsiteX1" fmla="*/ 1856087 w 3071437"/>
                <a:gd name="connsiteY1" fmla="*/ 0 h 4749775"/>
                <a:gd name="connsiteX2" fmla="*/ 3060357 w 3071437"/>
                <a:gd name="connsiteY2" fmla="*/ 1912080 h 4749775"/>
                <a:gd name="connsiteX3" fmla="*/ 3070980 w 3071437"/>
                <a:gd name="connsiteY3" fmla="*/ 4749775 h 4749775"/>
                <a:gd name="connsiteX4" fmla="*/ 0 w 3071437"/>
                <a:gd name="connsiteY4" fmla="*/ 0 h 474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437" h="4749775">
                  <a:moveTo>
                    <a:pt x="0" y="0"/>
                  </a:moveTo>
                  <a:lnTo>
                    <a:pt x="1856087" y="0"/>
                  </a:lnTo>
                  <a:lnTo>
                    <a:pt x="3060357" y="1912080"/>
                  </a:lnTo>
                  <a:cubicBezTo>
                    <a:pt x="3056883" y="2857978"/>
                    <a:pt x="3074454" y="3803877"/>
                    <a:pt x="3070980" y="47497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 userDrawn="1"/>
          </p:nvSpPr>
          <p:spPr>
            <a:xfrm>
              <a:off x="0" y="407155"/>
              <a:ext cx="9144000" cy="4736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354" h="4736345">
                  <a:moveTo>
                    <a:pt x="0" y="0"/>
                  </a:moveTo>
                  <a:lnTo>
                    <a:pt x="9148354" y="0"/>
                  </a:lnTo>
                  <a:lnTo>
                    <a:pt x="9148354" y="4736345"/>
                  </a:lnTo>
                  <a:lnTo>
                    <a:pt x="2895600" y="4728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Rectangle 13"/>
            <p:cNvSpPr/>
            <p:nvPr userDrawn="1"/>
          </p:nvSpPr>
          <p:spPr>
            <a:xfrm>
              <a:off x="-4354" y="407155"/>
              <a:ext cx="9144000" cy="1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" name="Picture 4" descr="D:\Templates\PRESENTATIONS\PROJECTS_PresentationTemp_MarketingCIS\MAterials\Logos\wg_moo_logo_simplified_monochrome_1c.e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44" y="913315"/>
            <a:ext cx="316469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74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4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59575" y="4732338"/>
            <a:ext cx="1844675" cy="274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6444208" y="415430"/>
            <a:ext cx="2708820" cy="4736345"/>
            <a:chOff x="6444208" y="415430"/>
            <a:chExt cx="2708820" cy="4736345"/>
          </a:xfrm>
        </p:grpSpPr>
        <p:sp>
          <p:nvSpPr>
            <p:cNvPr id="15" name="Прямоугольник 1"/>
            <p:cNvSpPr/>
            <p:nvPr userDrawn="1"/>
          </p:nvSpPr>
          <p:spPr>
            <a:xfrm flipH="1">
              <a:off x="6444208" y="862370"/>
              <a:ext cx="2694939" cy="428940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3381886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6265120"/>
                <a:gd name="connsiteY0" fmla="*/ 0 h 4729328"/>
                <a:gd name="connsiteX1" fmla="*/ 3381886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6265120"/>
                <a:gd name="connsiteY0" fmla="*/ 0 h 4729328"/>
                <a:gd name="connsiteX1" fmla="*/ 1856087 w 6265120"/>
                <a:gd name="connsiteY1" fmla="*/ 0 h 4729328"/>
                <a:gd name="connsiteX2" fmla="*/ 6265120 w 6265120"/>
                <a:gd name="connsiteY2" fmla="*/ 4729328 h 4729328"/>
                <a:gd name="connsiteX3" fmla="*/ 2895600 w 6265120"/>
                <a:gd name="connsiteY3" fmla="*/ 4728725 h 4729328"/>
                <a:gd name="connsiteX4" fmla="*/ 0 w 6265120"/>
                <a:gd name="connsiteY4" fmla="*/ 0 h 4729328"/>
                <a:gd name="connsiteX0" fmla="*/ 0 w 4821164"/>
                <a:gd name="connsiteY0" fmla="*/ 0 h 4728725"/>
                <a:gd name="connsiteX1" fmla="*/ 1856087 w 4821164"/>
                <a:gd name="connsiteY1" fmla="*/ 0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0 w 4821164"/>
                <a:gd name="connsiteY0" fmla="*/ 0 h 4728725"/>
                <a:gd name="connsiteX1" fmla="*/ 2326103 w 4821164"/>
                <a:gd name="connsiteY1" fmla="*/ 743782 h 4728725"/>
                <a:gd name="connsiteX2" fmla="*/ 4821164 w 4821164"/>
                <a:gd name="connsiteY2" fmla="*/ 4711786 h 4728725"/>
                <a:gd name="connsiteX3" fmla="*/ 2895600 w 4821164"/>
                <a:gd name="connsiteY3" fmla="*/ 4728725 h 4728725"/>
                <a:gd name="connsiteX4" fmla="*/ 0 w 4821164"/>
                <a:gd name="connsiteY4" fmla="*/ 0 h 4728725"/>
                <a:gd name="connsiteX0" fmla="*/ 16964 w 2495061"/>
                <a:gd name="connsiteY0" fmla="*/ 3087395 h 3984943"/>
                <a:gd name="connsiteX1" fmla="*/ 0 w 2495061"/>
                <a:gd name="connsiteY1" fmla="*/ 0 h 3984943"/>
                <a:gd name="connsiteX2" fmla="*/ 2495061 w 2495061"/>
                <a:gd name="connsiteY2" fmla="*/ 3968004 h 3984943"/>
                <a:gd name="connsiteX3" fmla="*/ 569497 w 2495061"/>
                <a:gd name="connsiteY3" fmla="*/ 3984943 h 3984943"/>
                <a:gd name="connsiteX4" fmla="*/ 16964 w 2495061"/>
                <a:gd name="connsiteY4" fmla="*/ 3087395 h 3984943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  <a:gd name="connsiteX0" fmla="*/ 2934 w 2481031"/>
                <a:gd name="connsiteY0" fmla="*/ 3052311 h 3949859"/>
                <a:gd name="connsiteX1" fmla="*/ 0 w 2481031"/>
                <a:gd name="connsiteY1" fmla="*/ 0 h 3949859"/>
                <a:gd name="connsiteX2" fmla="*/ 2481031 w 2481031"/>
                <a:gd name="connsiteY2" fmla="*/ 3932920 h 3949859"/>
                <a:gd name="connsiteX3" fmla="*/ 555467 w 2481031"/>
                <a:gd name="connsiteY3" fmla="*/ 3949859 h 3949859"/>
                <a:gd name="connsiteX4" fmla="*/ 2934 w 2481031"/>
                <a:gd name="connsiteY4" fmla="*/ 3052311 h 3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031" h="3949859">
                  <a:moveTo>
                    <a:pt x="2934" y="3052311"/>
                  </a:moveTo>
                  <a:cubicBezTo>
                    <a:pt x="-2721" y="2023179"/>
                    <a:pt x="5655" y="1050182"/>
                    <a:pt x="0" y="0"/>
                  </a:cubicBezTo>
                  <a:lnTo>
                    <a:pt x="2481031" y="3932920"/>
                  </a:lnTo>
                  <a:lnTo>
                    <a:pt x="555467" y="3949859"/>
                  </a:lnTo>
                  <a:lnTo>
                    <a:pt x="2934" y="3052311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"/>
            <p:cNvSpPr/>
            <p:nvPr userDrawn="1"/>
          </p:nvSpPr>
          <p:spPr>
            <a:xfrm>
              <a:off x="8352928" y="415430"/>
              <a:ext cx="800100" cy="1307345"/>
            </a:xfrm>
            <a:custGeom>
              <a:avLst/>
              <a:gdLst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0 w 9148354"/>
                <a:gd name="connsiteY3" fmla="*/ 4736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52984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2895600 w 9148354"/>
                <a:gd name="connsiteY3" fmla="*/ 472872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9148354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9148354"/>
                <a:gd name="connsiteY0" fmla="*/ 0 h 4736345"/>
                <a:gd name="connsiteX1" fmla="*/ 781966 w 9148354"/>
                <a:gd name="connsiteY1" fmla="*/ 0 h 4736345"/>
                <a:gd name="connsiteX2" fmla="*/ 9148354 w 9148354"/>
                <a:gd name="connsiteY2" fmla="*/ 4736345 h 4736345"/>
                <a:gd name="connsiteX3" fmla="*/ 800481 w 9148354"/>
                <a:gd name="connsiteY3" fmla="*/ 1307345 h 4736345"/>
                <a:gd name="connsiteX4" fmla="*/ 0 w 9148354"/>
                <a:gd name="connsiteY4" fmla="*/ 0 h 4736345"/>
                <a:gd name="connsiteX0" fmla="*/ 0 w 800481"/>
                <a:gd name="connsiteY0" fmla="*/ 0 h 1307345"/>
                <a:gd name="connsiteX1" fmla="*/ 781966 w 800481"/>
                <a:gd name="connsiteY1" fmla="*/ 0 h 1307345"/>
                <a:gd name="connsiteX2" fmla="*/ 781966 w 800481"/>
                <a:gd name="connsiteY2" fmla="*/ 613925 h 1307345"/>
                <a:gd name="connsiteX3" fmla="*/ 800481 w 800481"/>
                <a:gd name="connsiteY3" fmla="*/ 1307345 h 1307345"/>
                <a:gd name="connsiteX4" fmla="*/ 0 w 800481"/>
                <a:gd name="connsiteY4" fmla="*/ 0 h 130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481" h="1307345">
                  <a:moveTo>
                    <a:pt x="0" y="0"/>
                  </a:moveTo>
                  <a:lnTo>
                    <a:pt x="781966" y="0"/>
                  </a:lnTo>
                  <a:lnTo>
                    <a:pt x="781966" y="613925"/>
                  </a:lnTo>
                  <a:lnTo>
                    <a:pt x="800481" y="130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7920037" cy="2736949"/>
          </a:xfrm>
          <a:prstGeom prst="rect">
            <a:avLst/>
          </a:prstGeom>
        </p:spPr>
        <p:txBody>
          <a:bodyPr lIns="0" numCol="4" spcCol="180000"/>
          <a:lstStyle>
            <a:lvl1pPr marL="180975" indent="-180975">
              <a:spcAft>
                <a:spcPts val="5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3" y="411163"/>
            <a:ext cx="7920037" cy="720725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350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13"/>
          <p:cNvSpPr/>
          <p:nvPr userDrawn="1"/>
        </p:nvSpPr>
        <p:spPr>
          <a:xfrm>
            <a:off x="-4354" y="407155"/>
            <a:ext cx="9144000" cy="18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4213" y="0"/>
            <a:ext cx="7920037" cy="411163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683568" y="1131591"/>
            <a:ext cx="792087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1"/>
          <a:stretch/>
        </p:blipFill>
        <p:spPr>
          <a:xfrm>
            <a:off x="495300" y="4587581"/>
            <a:ext cx="1219786" cy="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9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983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772" r:id="rId2"/>
    <p:sldLayoutId id="2147483771" r:id="rId3"/>
    <p:sldLayoutId id="2147483770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869" r:id="rId25"/>
    <p:sldLayoutId id="2147483870" r:id="rId26"/>
    <p:sldLayoutId id="2147483931" r:id="rId27"/>
    <p:sldLayoutId id="2147483887" r:id="rId28"/>
    <p:sldLayoutId id="2147483921" r:id="rId29"/>
    <p:sldLayoutId id="2147483793" r:id="rId30"/>
    <p:sldLayoutId id="2147483878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206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2" r:id="rId1"/>
    <p:sldLayoutId id="2147483797" r:id="rId2"/>
    <p:sldLayoutId id="2147483796" r:id="rId3"/>
    <p:sldLayoutId id="2147483932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81" r:id="rId25"/>
    <p:sldLayoutId id="2147483882" r:id="rId26"/>
    <p:sldLayoutId id="2147483922" r:id="rId27"/>
    <p:sldLayoutId id="2147483888" r:id="rId28"/>
    <p:sldLayoutId id="2147483923" r:id="rId29"/>
    <p:sldLayoutId id="2147483818" r:id="rId30"/>
    <p:sldLayoutId id="2147483877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056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3" r:id="rId1"/>
    <p:sldLayoutId id="2147483822" r:id="rId2"/>
    <p:sldLayoutId id="2147483821" r:id="rId3"/>
    <p:sldLayoutId id="2147483933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83" r:id="rId25"/>
    <p:sldLayoutId id="2147483884" r:id="rId26"/>
    <p:sldLayoutId id="2147483928" r:id="rId27"/>
    <p:sldLayoutId id="2147483929" r:id="rId28"/>
    <p:sldLayoutId id="2147483930" r:id="rId29"/>
    <p:sldLayoutId id="2147483843" r:id="rId30"/>
    <p:sldLayoutId id="2147483879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599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47" r:id="rId2"/>
    <p:sldLayoutId id="2147483846" r:id="rId3"/>
    <p:sldLayoutId id="2147483934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85" r:id="rId25"/>
    <p:sldLayoutId id="2147483886" r:id="rId26"/>
    <p:sldLayoutId id="2147483924" r:id="rId27"/>
    <p:sldLayoutId id="2147483890" r:id="rId28"/>
    <p:sldLayoutId id="2147483925" r:id="rId29"/>
    <p:sldLayoutId id="2147483868" r:id="rId30"/>
    <p:sldLayoutId id="2147483880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AA8E873-32C1-4BFE-AE67-A597AF57E3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11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3" r:id="rId1"/>
    <p:sldLayoutId id="2147483895" r:id="rId2"/>
    <p:sldLayoutId id="2147483894" r:id="rId3"/>
    <p:sldLayoutId id="214748393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26" r:id="rId27"/>
    <p:sldLayoutId id="2147483918" r:id="rId28"/>
    <p:sldLayoutId id="2147483927" r:id="rId29"/>
    <p:sldLayoutId id="2147483919" r:id="rId30"/>
    <p:sldLayoutId id="2147483920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instagram.com/explore/tags/wotbelavia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www.instagram.com/explore/tags/belavia/" TargetMode="External"/><Relationship Id="rId5" Type="http://schemas.openxmlformats.org/officeDocument/2006/relationships/hyperlink" Target="https://www.instagram.com/explore/tags/worldoftanks/" TargetMode="Externa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nt.by/news/our_news/vasilyok-i-belorysskij-ornament-belavia-prezentovala-pervij-brendirovannij" TargetMode="External"/><Relationship Id="rId2" Type="http://schemas.openxmlformats.org/officeDocument/2006/relationships/hyperlink" Target="http://www.bbc.com/russian/other-news-36928550" TargetMode="Externa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://www.inform.kz/rus/article/2931120" TargetMode="External"/><Relationship Id="rId4" Type="http://schemas.openxmlformats.org/officeDocument/2006/relationships/hyperlink" Target="http://aquatek-filips.livejournal.com/1205582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latin typeface="WarHeliosCondCBold" panose="02000800000000000000" pitchFamily="2" charset="0"/>
              </a:rPr>
              <a:t>iForum</a:t>
            </a:r>
            <a:r>
              <a:rPr lang="en-US" dirty="0">
                <a:latin typeface="WarHeliosCondCBold" panose="02000800000000000000" pitchFamily="2" charset="0"/>
              </a:rPr>
              <a:t>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3648" y="1259044"/>
            <a:ext cx="5832648" cy="1441450"/>
          </a:xfrm>
        </p:spPr>
        <p:txBody>
          <a:bodyPr/>
          <a:lstStyle/>
          <a:p>
            <a:r>
              <a:rPr lang="ru-RU" dirty="0" smtClean="0"/>
              <a:t>Про связи. С общественностью</a:t>
            </a:r>
          </a:p>
          <a:p>
            <a:r>
              <a:rPr lang="ru-RU" dirty="0" smtClean="0"/>
              <a:t>(на примере «</a:t>
            </a:r>
            <a:r>
              <a:rPr lang="ru-RU" dirty="0" err="1" smtClean="0"/>
              <a:t>Танколета</a:t>
            </a:r>
            <a:r>
              <a:rPr lang="ru-RU" dirty="0" smtClean="0"/>
              <a:t>»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88503" y="4474502"/>
            <a:ext cx="6388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WarHeliosCondC" panose="02000500000000000000" pitchFamily="2" charset="0"/>
              </a:rPr>
              <a:t>Дмитрий Базилевич, </a:t>
            </a:r>
            <a:r>
              <a:rPr lang="en-US" dirty="0" smtClean="0">
                <a:latin typeface="WarHeliosCondC" panose="02000500000000000000" pitchFamily="2" charset="0"/>
              </a:rPr>
              <a:t>Country Manager Ukraine,</a:t>
            </a:r>
            <a:r>
              <a:rPr lang="ru-RU" dirty="0" smtClean="0">
                <a:latin typeface="WarHeliosCondC" panose="02000500000000000000" pitchFamily="2" charset="0"/>
              </a:rPr>
              <a:t> </a:t>
            </a:r>
            <a:r>
              <a:rPr lang="en-US" dirty="0" err="1" smtClean="0">
                <a:latin typeface="WarHeliosCondC" panose="02000500000000000000" pitchFamily="2" charset="0"/>
              </a:rPr>
              <a:t>Wargaming</a:t>
            </a:r>
            <a:endParaRPr lang="ru-RU" dirty="0">
              <a:latin typeface="WarHeliosCondC" panose="02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3" b="38398"/>
          <a:stretch/>
        </p:blipFill>
        <p:spPr>
          <a:xfrm>
            <a:off x="539552" y="3147814"/>
            <a:ext cx="1583683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b="712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/>
              <a:t>Чтобы добиться большего вирусного эффекта мы запустили конкурс в соцсетях.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b="14903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1000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 smtClean="0"/>
              <a:t>Все желающие могут сделать фотографию с самолетом, написать хештеги под фото</a:t>
            </a:r>
            <a:r>
              <a:rPr lang="ru-RU" dirty="0"/>
              <a:t> </a:t>
            </a:r>
            <a:r>
              <a:rPr lang="ru-RU" dirty="0">
                <a:hlinkClick r:id="rId5"/>
              </a:rPr>
              <a:t>#worldoftanks</a:t>
            </a:r>
            <a:r>
              <a:rPr lang="ru-RU" dirty="0"/>
              <a:t> </a:t>
            </a:r>
            <a:r>
              <a:rPr lang="ru-RU" dirty="0">
                <a:hlinkClick r:id="rId6"/>
              </a:rPr>
              <a:t>#</a:t>
            </a:r>
            <a:r>
              <a:rPr lang="ru-RU" dirty="0" smtClean="0">
                <a:hlinkClick r:id="rId6"/>
              </a:rPr>
              <a:t>belav</a:t>
            </a:r>
            <a:r>
              <a:rPr lang="en-US" dirty="0" smtClean="0">
                <a:hlinkClick r:id="rId6"/>
              </a:rPr>
              <a:t>i</a:t>
            </a:r>
            <a:r>
              <a:rPr lang="ru-RU" dirty="0" smtClean="0">
                <a:hlinkClick r:id="rId6"/>
              </a:rPr>
              <a:t>a</a:t>
            </a:r>
            <a:r>
              <a:rPr lang="en-US" dirty="0" smtClean="0"/>
              <a:t> </a:t>
            </a:r>
            <a:r>
              <a:rPr lang="ru-RU" dirty="0" smtClean="0">
                <a:hlinkClick r:id="rId7"/>
              </a:rPr>
              <a:t>#WotBelavia</a:t>
            </a:r>
            <a:r>
              <a:rPr lang="en-US" dirty="0" smtClean="0"/>
              <a:t> </a:t>
            </a:r>
            <a:r>
              <a:rPr lang="ru-RU" dirty="0" smtClean="0"/>
              <a:t>и написать город, где была сделано фотография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Победители получат два бесплатных билета в любую точку, куда летает авиаперевозчик. </a:t>
            </a:r>
          </a:p>
          <a:p>
            <a:endParaRPr lang="ru-RU" dirty="0" smtClean="0"/>
          </a:p>
          <a:p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 smtClean="0"/>
              <a:t>#SMM </a:t>
            </a:r>
            <a:r>
              <a:rPr lang="ru-RU" sz="2400" dirty="0" smtClean="0"/>
              <a:t>активности</a:t>
            </a:r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WoT_Belavia</a:t>
            </a:r>
          </a:p>
        </p:txBody>
      </p:sp>
    </p:spTree>
    <p:extLst>
      <p:ext uri="{BB962C8B-B14F-4D97-AF65-F5344CB8AC3E}">
        <p14:creationId xmlns:p14="http://schemas.microsoft.com/office/powerpoint/2010/main" val="6585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800" dirty="0" smtClean="0"/>
              <a:t>Ключевые факты по кейсу сотрудничества </a:t>
            </a:r>
            <a:r>
              <a:rPr lang="en-US" sz="1800" dirty="0"/>
              <a:t>Belavia</a:t>
            </a:r>
            <a:r>
              <a:rPr lang="ru-RU" sz="1800" dirty="0"/>
              <a:t> и</a:t>
            </a:r>
            <a:r>
              <a:rPr lang="en-US" sz="1800" dirty="0"/>
              <a:t> Wargaming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8064251" cy="2818383"/>
          </a:xfrm>
        </p:spPr>
        <p:txBody>
          <a:bodyPr/>
          <a:lstStyle/>
          <a:p>
            <a:r>
              <a:rPr lang="ru-RU" dirty="0" smtClean="0"/>
              <a:t>Объединив усилия, оба бренда существенно повысили свой уровень узнаваемости и лояльности среди аудитории в СНГ.</a:t>
            </a:r>
            <a:endParaRPr lang="en-US" dirty="0"/>
          </a:p>
          <a:p>
            <a:r>
              <a:rPr lang="ru-RU" dirty="0" smtClean="0"/>
              <a:t>Продвижение «танколета» строится не на отличиях брендов, а на общности и желании заявить о стране на международном уровне. </a:t>
            </a:r>
            <a:endParaRPr lang="en-US" dirty="0"/>
          </a:p>
          <a:p>
            <a:r>
              <a:rPr lang="ru-RU" dirty="0" smtClean="0"/>
              <a:t>Уникальный дизайн</a:t>
            </a:r>
            <a:r>
              <a:rPr lang="en-US" dirty="0" smtClean="0"/>
              <a:t> </a:t>
            </a:r>
            <a:r>
              <a:rPr lang="ru-RU" dirty="0" smtClean="0"/>
              <a:t>спровоцировал много разговоров. Кому-то он понравился, кому-то нет, но равнодушным не оставил никого. </a:t>
            </a:r>
          </a:p>
          <a:p>
            <a:endParaRPr lang="ru-RU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Партнерская презентация «танколета» в национальном аэропорту была организована на высочайшем уровне и в сжатые сроки.</a:t>
            </a:r>
          </a:p>
          <a:p>
            <a:r>
              <a:rPr lang="ru-RU" dirty="0" smtClean="0"/>
              <a:t>История с «утечкой фото», запущенная до презентации, привлекла в три раза больше внимания со стороны СМИ, чем мы ожидали.</a:t>
            </a:r>
            <a:endParaRPr lang="en-US" dirty="0" smtClean="0"/>
          </a:p>
          <a:p>
            <a:r>
              <a:rPr lang="ru-RU" dirty="0" smtClean="0"/>
              <a:t>У каждого пассажира теперь есть  возможность получить больше положительных эмоций от  полета, особенно, если он игрок в </a:t>
            </a:r>
            <a:r>
              <a:rPr lang="en-US" dirty="0" smtClean="0"/>
              <a:t>World of Tanks.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Послесловие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800" dirty="0" smtClean="0"/>
              <a:t>К моменту начала конференции </a:t>
            </a:r>
            <a:r>
              <a:rPr lang="en-US" sz="1800" dirty="0" err="1" smtClean="0"/>
              <a:t>iForum</a:t>
            </a:r>
            <a:r>
              <a:rPr lang="en-US" sz="1800" dirty="0" smtClean="0"/>
              <a:t> 2017…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84213" y="1841599"/>
            <a:ext cx="4247827" cy="2818383"/>
          </a:xfrm>
        </p:spPr>
        <p:txBody>
          <a:bodyPr wrap="square" numCol="1"/>
          <a:lstStyle/>
          <a:p>
            <a:r>
              <a:rPr lang="ru-RU" dirty="0" smtClean="0"/>
              <a:t>«</a:t>
            </a:r>
            <a:r>
              <a:rPr lang="ru-RU" dirty="0" err="1" smtClean="0"/>
              <a:t>Танколет</a:t>
            </a:r>
            <a:r>
              <a:rPr lang="ru-RU" dirty="0" smtClean="0"/>
              <a:t>» налетал более 1 200 часов и перевез 270 000 пассажиров</a:t>
            </a:r>
          </a:p>
          <a:p>
            <a:r>
              <a:rPr lang="ru-RU" dirty="0" smtClean="0"/>
              <a:t>Самолет работает практически на всех маршрутах авиакомпании</a:t>
            </a:r>
          </a:p>
          <a:p>
            <a:r>
              <a:rPr lang="ru-RU" dirty="0" smtClean="0"/>
              <a:t>Общее количество медиа-материалов, в которых фигурирует «</a:t>
            </a:r>
            <a:r>
              <a:rPr lang="ru-RU" dirty="0" err="1" smtClean="0"/>
              <a:t>танколет</a:t>
            </a:r>
            <a:r>
              <a:rPr lang="ru-RU" dirty="0" smtClean="0"/>
              <a:t>» - более 1 500 (не считая социальных сетей);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Танколет</a:t>
            </a:r>
            <a:r>
              <a:rPr lang="ru-RU" dirty="0" smtClean="0"/>
              <a:t>» - это самолет, который обязательно фотографируют его пассажиры!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Спустя почти год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7320"/>
            <a:ext cx="2304256" cy="1648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21540"/>
          <a:stretch/>
        </p:blipFill>
        <p:spPr>
          <a:xfrm>
            <a:off x="5195168" y="3420665"/>
            <a:ext cx="2365856" cy="15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 b="83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Любите то, что вы делаете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1131888"/>
            <a:ext cx="37089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/>
              <a:t>Дмитрий Базилевич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 smtClean="0"/>
              <a:t>Country Manager Ukraine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 err="1" smtClean="0"/>
              <a:t>Wargaming</a:t>
            </a:r>
            <a:endParaRPr lang="en-US" dirty="0" smtClean="0"/>
          </a:p>
          <a:p>
            <a:pPr>
              <a:spcAft>
                <a:spcPts val="0"/>
              </a:spcAft>
            </a:pPr>
            <a:r>
              <a:rPr lang="en-US" dirty="0"/>
              <a:t> 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en-US" dirty="0"/>
              <a:t>Email: </a:t>
            </a:r>
            <a:r>
              <a:rPr lang="en-US" dirty="0" smtClean="0"/>
              <a:t>d_Bazilevich@wargaming.net</a:t>
            </a:r>
            <a:r>
              <a:rPr lang="en-US" dirty="0"/>
              <a:t> 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1599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>
                <a:latin typeface="WarHeliosCondC" panose="02000500000000000000" pitchFamily="2" charset="0"/>
              </a:rPr>
              <a:t>К</a:t>
            </a:r>
            <a:r>
              <a:rPr lang="ru-RU" dirty="0" smtClean="0">
                <a:latin typeface="WarHeliosCondC" panose="02000500000000000000" pitchFamily="2" charset="0"/>
              </a:rPr>
              <a:t>огда:</a:t>
            </a:r>
          </a:p>
          <a:p>
            <a:r>
              <a:rPr lang="ru-RU" dirty="0" smtClean="0">
                <a:latin typeface="WarHeliosCondC" panose="02000500000000000000" pitchFamily="2" charset="0"/>
              </a:rPr>
              <a:t>29 июля </a:t>
            </a:r>
            <a:r>
              <a:rPr lang="en-US" dirty="0" smtClean="0">
                <a:latin typeface="WarHeliosCondC" panose="02000500000000000000" pitchFamily="2" charset="0"/>
              </a:rPr>
              <a:t>2016</a:t>
            </a:r>
          </a:p>
          <a:p>
            <a:r>
              <a:rPr lang="ru-RU" dirty="0" smtClean="0">
                <a:latin typeface="WarHeliosCondC" panose="02000500000000000000" pitchFamily="2" charset="0"/>
              </a:rPr>
              <a:t>Где</a:t>
            </a:r>
            <a:r>
              <a:rPr lang="en-US" dirty="0" smtClean="0">
                <a:latin typeface="WarHeliosCondC" panose="02000500000000000000" pitchFamily="2" charset="0"/>
              </a:rPr>
              <a:t>: </a:t>
            </a:r>
            <a:endParaRPr lang="ru-RU" dirty="0" smtClean="0">
              <a:latin typeface="WarHeliosCondC" panose="02000500000000000000" pitchFamily="2" charset="0"/>
            </a:endParaRPr>
          </a:p>
          <a:p>
            <a:r>
              <a:rPr lang="ru-RU" dirty="0" smtClean="0">
                <a:latin typeface="WarHeliosCondC" panose="02000500000000000000" pitchFamily="2" charset="0"/>
              </a:rPr>
              <a:t>Национальный аэропорт Минск (ангар)</a:t>
            </a:r>
            <a:endParaRPr lang="en-US" dirty="0">
              <a:latin typeface="WarHeliosCondC" panose="02000500000000000000" pitchFamily="2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15990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1500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Провели две информационные волны</a:t>
            </a:r>
            <a:r>
              <a:rPr lang="en-US" dirty="0" smtClean="0">
                <a:latin typeface="WarHeliosCondC" panose="02000500000000000000" pitchFamily="2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WarHeliosCondC" panose="02000500000000000000" pitchFamily="2" charset="0"/>
              </a:rPr>
              <a:t>«Утечка» фотографий с завода где красили самолет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WarHeliosCondC" panose="02000500000000000000" pitchFamily="2" charset="0"/>
              </a:rPr>
              <a:t>Уникальная презентация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Результат:</a:t>
            </a:r>
            <a:endParaRPr lang="en-US" dirty="0" smtClean="0">
              <a:latin typeface="WarHeliosCondC" panose="02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WarHeliosCondC" panose="02000500000000000000" pitchFamily="2" charset="0"/>
              </a:rPr>
              <a:t>90 журналистов посетило презентацию самолета</a:t>
            </a:r>
            <a:endParaRPr lang="en-US" dirty="0" smtClean="0">
              <a:latin typeface="WarHeliosCondC" panose="02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WarHeliosCondC" panose="02000500000000000000" pitchFamily="2" charset="0"/>
              </a:rPr>
              <a:t>Вышло более 200 публикаций в СМИ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>
                <a:latin typeface="WarHeliosCondC" panose="02000500000000000000" pitchFamily="2" charset="0"/>
              </a:rPr>
              <a:t>Презентация брендированного самолета в Минске</a:t>
            </a:r>
            <a:endParaRPr lang="en-US" sz="2400" dirty="0">
              <a:latin typeface="WarHeliosCondC" panose="02000500000000000000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WarHeliosCondC" panose="02000500000000000000" pitchFamily="2" charset="0"/>
              </a:rPr>
              <a:t>WoT_Belavia</a:t>
            </a:r>
            <a:endParaRPr lang="en-US" dirty="0">
              <a:solidFill>
                <a:schemeClr val="tx1"/>
              </a:solidFill>
              <a:latin typeface="WarHeliosCondC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412" y="3915455"/>
            <a:ext cx="8055044" cy="81688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WarHeliosCondC" panose="02000500000000000000" pitchFamily="2" charset="0"/>
              </a:rPr>
              <a:t>Одновременно с приглашением журналистов на презентацию произошла «утечка» фотографий с завода, где красился самолет. </a:t>
            </a:r>
            <a:endParaRPr lang="en-US" dirty="0" smtClean="0">
              <a:latin typeface="WarHeliosCondC" panose="02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WarHeliosCondC" panose="02000500000000000000" pitchFamily="2" charset="0"/>
              </a:rPr>
              <a:t>Фотографии широко разошлись в социальных сетях, стали появляться первые публикации и домыслы о том, как будет выглядеть ливрея самолета. </a:t>
            </a:r>
            <a:r>
              <a:rPr lang="ru-RU" dirty="0">
                <a:latin typeface="WarHeliosCondC" panose="02000500000000000000" pitchFamily="2" charset="0"/>
              </a:rPr>
              <a:t>Э</a:t>
            </a:r>
            <a:r>
              <a:rPr lang="ru-RU" dirty="0" smtClean="0">
                <a:latin typeface="WarHeliosCondC" panose="02000500000000000000" pitchFamily="2" charset="0"/>
              </a:rPr>
              <a:t>то сильно подстегнуло интерес СМИ.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>
                <a:latin typeface="WarHeliosCondC" panose="02000500000000000000" pitchFamily="2" charset="0"/>
              </a:rPr>
              <a:t>Все тайное становится явным</a:t>
            </a:r>
            <a:endParaRPr lang="en-US" sz="2400" dirty="0">
              <a:latin typeface="WarHeliosCondC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WarHeliosCondC" panose="02000500000000000000" pitchFamily="2" charset="0"/>
              </a:rPr>
              <a:t>WoT_Belavia</a:t>
            </a:r>
            <a:endParaRPr lang="en-US" dirty="0">
              <a:solidFill>
                <a:schemeClr val="tx1"/>
              </a:solidFill>
              <a:latin typeface="WarHeliosCondC" panose="02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2" y="1192667"/>
            <a:ext cx="3929634" cy="2619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16" y="1192667"/>
            <a:ext cx="3929634" cy="261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r="1838"/>
          <a:stretch>
            <a:fillRect/>
          </a:stretch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r="7841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3859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r="1959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Главный пилот прибыл в шлеме танкиста с моделькой танчика в руках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Уникальная шоколадка в фирменном стиле на память о важном событии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Симпатичные стюардессы для отличных фотографий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Большой праздничный торт </a:t>
            </a:r>
            <a:r>
              <a:rPr lang="en-US" dirty="0" smtClean="0">
                <a:latin typeface="WarHeliosCondC" panose="02000500000000000000" pitchFamily="2" charset="0"/>
              </a:rPr>
              <a:t> 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На главном табло появилась информация о прибытии «танколета»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>
                <a:latin typeface="WarHeliosCondC" panose="02000500000000000000" pitchFamily="2" charset="0"/>
              </a:rPr>
              <a:t>Журналисты стараются запечатлеть каждый момент на память </a:t>
            </a:r>
            <a:endParaRPr lang="en-US" dirty="0">
              <a:latin typeface="WarHeliosCondC" panose="02000500000000000000" pitchFamily="2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WarHeliosCondC" panose="02000500000000000000" pitchFamily="2" charset="0"/>
              </a:rPr>
              <a:t>WoT_Belavia</a:t>
            </a:r>
            <a:endParaRPr lang="en-US" dirty="0">
              <a:solidFill>
                <a:schemeClr val="tx1"/>
              </a:solidFill>
              <a:latin typeface="WarHeliosCondC" panose="02000500000000000000" pitchFamily="2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23165"/>
            <a:ext cx="3129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ru-RU" altLang="ru-RU" sz="15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5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https://gyazo.com/9704fafa17e084c005cbb0c0e86786f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91830"/>
            <a:ext cx="18595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sz="1400" dirty="0" smtClean="0"/>
              <a:t>Типы СМИ</a:t>
            </a: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1400" dirty="0" smtClean="0"/>
              <a:t>200+ публикаций в СМИ из 10 стран</a:t>
            </a:r>
            <a:endParaRPr lang="en-US" sz="1400" b="1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Публикации с пресс-конференции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404569058"/>
              </p:ext>
            </p:extLst>
          </p:nvPr>
        </p:nvGraphicFramePr>
        <p:xfrm>
          <a:off x="611559" y="1995686"/>
          <a:ext cx="3955673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32791332"/>
              </p:ext>
            </p:extLst>
          </p:nvPr>
        </p:nvGraphicFramePr>
        <p:xfrm>
          <a:off x="4740061" y="1980258"/>
          <a:ext cx="3863650" cy="2679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50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Выдержки из публикаций в СМИ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41543"/>
              </p:ext>
            </p:extLst>
          </p:nvPr>
        </p:nvGraphicFramePr>
        <p:xfrm>
          <a:off x="467543" y="1059582"/>
          <a:ext cx="8280919" cy="361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9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53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Description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Audience reach,</a:t>
                      </a:r>
                      <a:r>
                        <a:rPr lang="en-US" sz="1200" baseline="0" dirty="0" smtClean="0"/>
                        <a:t> month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Quote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37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hlinkClick r:id="rId2"/>
                        </a:rPr>
                        <a:t>BBC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Международное</a:t>
                      </a:r>
                      <a:r>
                        <a:rPr lang="ru-RU" sz="1200" baseline="0" dirty="0" smtClean="0"/>
                        <a:t> информационное агентство (Великобритания)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388+ mln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/>
                        <a:t>“</a:t>
                      </a:r>
                      <a:r>
                        <a:rPr lang="ru-RU" sz="1200" i="1" dirty="0" smtClean="0"/>
                        <a:t>Эксперты в самолетном дизайне высоко отметили уникальную ливрею</a:t>
                      </a:r>
                      <a:r>
                        <a:rPr lang="ru-RU" sz="1200" i="1" baseline="0" dirty="0" smtClean="0"/>
                        <a:t>, которая не похожа ни на одну другую. До этого дня было лишь несколько примеров: </a:t>
                      </a:r>
                      <a:r>
                        <a:rPr lang="en-US" sz="1200" i="1" dirty="0" smtClean="0"/>
                        <a:t>Nippon Airways </a:t>
                      </a:r>
                      <a:r>
                        <a:rPr lang="ru-RU" sz="1200" i="1" dirty="0" smtClean="0"/>
                        <a:t>разрисовал пару самолетов Покемонами,</a:t>
                      </a:r>
                      <a:r>
                        <a:rPr lang="ru-RU" sz="1200" i="1" baseline="0" dirty="0" smtClean="0"/>
                        <a:t> а и </a:t>
                      </a:r>
                      <a:r>
                        <a:rPr lang="en-US" sz="1200" i="1" dirty="0" smtClean="0"/>
                        <a:t>Air New Zealand </a:t>
                      </a:r>
                      <a:r>
                        <a:rPr lang="ru-RU" sz="1200" i="1" dirty="0" smtClean="0"/>
                        <a:t>нанесла</a:t>
                      </a:r>
                      <a:r>
                        <a:rPr lang="ru-RU" sz="1200" i="1" baseline="0" dirty="0" smtClean="0"/>
                        <a:t> брендирование по мотивам «Властелин колец».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145">
                <a:tc>
                  <a:txBody>
                    <a:bodyPr/>
                    <a:lstStyle/>
                    <a:p>
                      <a:r>
                        <a:rPr lang="en-US" sz="1200" u="none" dirty="0" smtClean="0">
                          <a:hlinkClick r:id="rId3"/>
                        </a:rPr>
                        <a:t>ONT (TV)</a:t>
                      </a:r>
                      <a:endParaRPr lang="en-US" sz="12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/>
                        <a:t>Национальный телеканал (Беларусь)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7+ mln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«Были использованы необычные</a:t>
                      </a:r>
                      <a:r>
                        <a:rPr lang="ru-RU" sz="1200" i="1" baseline="0" dirty="0" smtClean="0"/>
                        <a:t> цвета и конечно же белорусский орнамент, который до этого не был нанесен ни на один борт в мире. Раньше это был обычный </a:t>
                      </a:r>
                      <a:r>
                        <a:rPr lang="en-US" sz="1200" i="1" dirty="0" smtClean="0"/>
                        <a:t>Boeing 737</a:t>
                      </a:r>
                      <a:r>
                        <a:rPr lang="ru-RU" sz="1200" i="1" dirty="0" smtClean="0"/>
                        <a:t>, а сейчас он не</a:t>
                      </a:r>
                      <a:r>
                        <a:rPr lang="ru-RU" sz="1200" i="1" baseline="0" dirty="0" smtClean="0"/>
                        <a:t> похож ни на один другой»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532"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S.Anashkevitch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No.1 travel </a:t>
                      </a:r>
                      <a:r>
                        <a:rPr lang="ru-RU" sz="1200" baseline="0" dirty="0" smtClean="0"/>
                        <a:t>блогер России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«Посмотрите на крутой самолет </a:t>
                      </a:r>
                      <a:r>
                        <a:rPr lang="en-US" sz="1200" i="1" dirty="0" smtClean="0"/>
                        <a:t>Belavia</a:t>
                      </a:r>
                      <a:r>
                        <a:rPr lang="ru-RU" sz="1200" i="1" dirty="0" smtClean="0"/>
                        <a:t>. Я не удивлен, что его готовы целовать красотки</a:t>
                      </a:r>
                      <a:r>
                        <a:rPr lang="ru-RU" sz="1200" i="1" baseline="0" dirty="0" smtClean="0"/>
                        <a:t> </a:t>
                      </a:r>
                      <a:r>
                        <a:rPr lang="ru-RU" sz="1200" i="1" dirty="0" smtClean="0"/>
                        <a:t>стюардессы»</a:t>
                      </a:r>
                      <a:r>
                        <a:rPr lang="en-US" sz="1200" i="1" dirty="0" smtClean="0"/>
                        <a:t> 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hlinkClick r:id="rId5"/>
                        </a:rPr>
                        <a:t>Inform.kz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Информационное агентство</a:t>
                      </a:r>
                      <a:r>
                        <a:rPr lang="ru-RU" sz="1200" baseline="0" dirty="0" smtClean="0"/>
                        <a:t> (Казахстан)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720</a:t>
                      </a:r>
                      <a:r>
                        <a:rPr lang="en-US" sz="1200" baseline="0" dirty="0" smtClean="0"/>
                        <a:t>,000+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«Игроки должны</a:t>
                      </a:r>
                      <a:r>
                        <a:rPr lang="ru-RU" sz="1200" i="1" baseline="0" dirty="0" smtClean="0"/>
                        <a:t> быть довольны. </a:t>
                      </a:r>
                      <a:r>
                        <a:rPr lang="en-US" sz="1200" i="1" baseline="0" dirty="0" smtClean="0"/>
                        <a:t>Wargaming </a:t>
                      </a:r>
                      <a:r>
                        <a:rPr lang="ru-RU" sz="1200" i="1" baseline="0" dirty="0" smtClean="0"/>
                        <a:t>приготовил отличный подарок для них»</a:t>
                      </a:r>
                      <a:r>
                        <a:rPr lang="en-US" sz="1200" i="1" dirty="0" smtClean="0"/>
                        <a:t> 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8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323165"/>
            <a:ext cx="3129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4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4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81820"/>
            <a:ext cx="5828705" cy="45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7164288" y="1131590"/>
            <a:ext cx="1728191" cy="3528392"/>
          </a:xfrm>
        </p:spPr>
        <p:txBody>
          <a:bodyPr/>
          <a:lstStyle/>
          <a:p>
            <a:r>
              <a:rPr lang="ru-RU" dirty="0" smtClean="0"/>
              <a:t>Куда бы не отправился самолет, он привлекает к себе повышенное внимание как пассажиров, так и СМИ. Например, после первого полета в Одессу вышло 7 публикаций в местных СМИ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Куда бы ты не летел, есть шанс увидеть 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041421"/>
            <a:ext cx="3977794" cy="39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A8E873-32C1-4BFE-AE67-A597AF57E34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 b="82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/>
              <a:t>12 сентября «танколет» принял участие в первом полете в аэропорт Жуковский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b="834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«Танколет» стал первым самолетом приземлившимся в аэропорту, навсегда вписав себя в историю.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Вышло более 800 публикаций, включая ведущие информационные ресурсы и ТВ.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400" dirty="0" smtClean="0"/>
              <a:t>Открытие аэропорта в Жуковском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WoT_Belavia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T_Belavia%20branded%20airctaft%20presentation_PI">
  <a:themeElements>
    <a:clrScheme name="Другая 14">
      <a:dk1>
        <a:srgbClr val="4D4D4F"/>
      </a:dk1>
      <a:lt1>
        <a:srgbClr val="FFFFFF"/>
      </a:lt1>
      <a:dk2>
        <a:srgbClr val="57646E"/>
      </a:dk2>
      <a:lt2>
        <a:srgbClr val="D8D8D8"/>
      </a:lt2>
      <a:accent1>
        <a:srgbClr val="E11931"/>
      </a:accent1>
      <a:accent2>
        <a:srgbClr val="D8E3E9"/>
      </a:accent2>
      <a:accent3>
        <a:srgbClr val="8C8C8C"/>
      </a:accent3>
      <a:accent4>
        <a:srgbClr val="C2C2C2"/>
      </a:accent4>
      <a:accent5>
        <a:srgbClr val="EAEAEA"/>
      </a:accent5>
      <a:accent6>
        <a:srgbClr val="BBCED8"/>
      </a:accent6>
      <a:hlink>
        <a:srgbClr val="768692"/>
      </a:hlink>
      <a:folHlink>
        <a:srgbClr val="0C0C0C"/>
      </a:folHlink>
    </a:clrScheme>
    <a:fontScheme name="Другая 4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T Template">
  <a:themeElements>
    <a:clrScheme name="WoT Temp CIS">
      <a:dk1>
        <a:srgbClr val="4D4D4F"/>
      </a:dk1>
      <a:lt1>
        <a:srgbClr val="FFFFFF"/>
      </a:lt1>
      <a:dk2>
        <a:srgbClr val="57646E"/>
      </a:dk2>
      <a:lt2>
        <a:srgbClr val="D8D8D8"/>
      </a:lt2>
      <a:accent1>
        <a:srgbClr val="FE5000"/>
      </a:accent1>
      <a:accent2>
        <a:srgbClr val="FFD100"/>
      </a:accent2>
      <a:accent3>
        <a:srgbClr val="8C8C8C"/>
      </a:accent3>
      <a:accent4>
        <a:srgbClr val="C2C2C2"/>
      </a:accent4>
      <a:accent5>
        <a:srgbClr val="EAEAEA"/>
      </a:accent5>
      <a:accent6>
        <a:srgbClr val="BBCED8"/>
      </a:accent6>
      <a:hlink>
        <a:srgbClr val="768692"/>
      </a:hlink>
      <a:folHlink>
        <a:srgbClr val="0C0C0C"/>
      </a:folHlink>
    </a:clrScheme>
    <a:fontScheme name="Другая 1">
      <a:majorFont>
        <a:latin typeface="WarHeliosCondCBold"/>
        <a:ea typeface=""/>
        <a:cs typeface=""/>
      </a:majorFont>
      <a:minorFont>
        <a:latin typeface="WarHeliosCond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oWS Template">
  <a:themeElements>
    <a:clrScheme name="WoWS Temp Cis">
      <a:dk1>
        <a:srgbClr val="4D4D4F"/>
      </a:dk1>
      <a:lt1>
        <a:srgbClr val="FFFFFF"/>
      </a:lt1>
      <a:dk2>
        <a:srgbClr val="57646E"/>
      </a:dk2>
      <a:lt2>
        <a:srgbClr val="D8D8D8"/>
      </a:lt2>
      <a:accent1>
        <a:srgbClr val="00B4B9"/>
      </a:accent1>
      <a:accent2>
        <a:srgbClr val="F56914"/>
      </a:accent2>
      <a:accent3>
        <a:srgbClr val="8C8C8C"/>
      </a:accent3>
      <a:accent4>
        <a:srgbClr val="C2C2C2"/>
      </a:accent4>
      <a:accent5>
        <a:srgbClr val="EAEAEA"/>
      </a:accent5>
      <a:accent6>
        <a:srgbClr val="BBCED8"/>
      </a:accent6>
      <a:hlink>
        <a:srgbClr val="768692"/>
      </a:hlink>
      <a:folHlink>
        <a:srgbClr val="0C0C0C"/>
      </a:folHlink>
    </a:clrScheme>
    <a:fontScheme name="Другая 4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O Template">
  <a:themeElements>
    <a:clrScheme name="Другая 13">
      <a:dk1>
        <a:srgbClr val="4D4D4F"/>
      </a:dk1>
      <a:lt1>
        <a:srgbClr val="FFFFFF"/>
      </a:lt1>
      <a:dk2>
        <a:srgbClr val="57646E"/>
      </a:dk2>
      <a:lt2>
        <a:srgbClr val="D8D8D8"/>
      </a:lt2>
      <a:accent1>
        <a:srgbClr val="8200FF"/>
      </a:accent1>
      <a:accent2>
        <a:srgbClr val="FAFF64"/>
      </a:accent2>
      <a:accent3>
        <a:srgbClr val="8C8C8C"/>
      </a:accent3>
      <a:accent4>
        <a:srgbClr val="C2C2C2"/>
      </a:accent4>
      <a:accent5>
        <a:srgbClr val="E6F0FF"/>
      </a:accent5>
      <a:accent6>
        <a:srgbClr val="BBCED8"/>
      </a:accent6>
      <a:hlink>
        <a:srgbClr val="768692"/>
      </a:hlink>
      <a:folHlink>
        <a:srgbClr val="0C0C0C"/>
      </a:folHlink>
    </a:clrScheme>
    <a:fontScheme name="Другая 4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VS Template">
  <a:themeElements>
    <a:clrScheme name="Другая 16">
      <a:dk1>
        <a:srgbClr val="4D4D4F"/>
      </a:dk1>
      <a:lt1>
        <a:srgbClr val="FFFFFF"/>
      </a:lt1>
      <a:dk2>
        <a:srgbClr val="57646E"/>
      </a:dk2>
      <a:lt2>
        <a:srgbClr val="D8D8D8"/>
      </a:lt2>
      <a:accent1>
        <a:srgbClr val="5F8E34"/>
      </a:accent1>
      <a:accent2>
        <a:srgbClr val="E4761D"/>
      </a:accent2>
      <a:accent3>
        <a:srgbClr val="8C8C8C"/>
      </a:accent3>
      <a:accent4>
        <a:srgbClr val="C2C2C2"/>
      </a:accent4>
      <a:accent5>
        <a:srgbClr val="FFFFFF"/>
      </a:accent5>
      <a:accent6>
        <a:srgbClr val="C2C2C2"/>
      </a:accent6>
      <a:hlink>
        <a:srgbClr val="768692"/>
      </a:hlink>
      <a:folHlink>
        <a:srgbClr val="0C0C0C"/>
      </a:folHlink>
    </a:clrScheme>
    <a:fontScheme name="Другая 4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WoT_Belavia%20branded%20airctaft%20presentation_PI</Template>
  <TotalTime>330</TotalTime>
  <Words>701</Words>
  <Application>Microsoft Office PowerPoint</Application>
  <PresentationFormat>Экран (16:9)</PresentationFormat>
  <Paragraphs>107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Roboto Light</vt:lpstr>
      <vt:lpstr>Times New Roman</vt:lpstr>
      <vt:lpstr>Calibri</vt:lpstr>
      <vt:lpstr>WarHeliosCondCBold</vt:lpstr>
      <vt:lpstr>Roboto</vt:lpstr>
      <vt:lpstr>WarHeliosCondC</vt:lpstr>
      <vt:lpstr>WoT_Belavia%20branded%20airctaft%20presentation_PI</vt:lpstr>
      <vt:lpstr>WoT Template</vt:lpstr>
      <vt:lpstr>WoWS Template</vt:lpstr>
      <vt:lpstr>MoO Template</vt:lpstr>
      <vt:lpstr>PVS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Brodko</dc:creator>
  <cp:lastModifiedBy>Dmitriy Bazilevich</cp:lastModifiedBy>
  <cp:revision>71</cp:revision>
  <dcterms:created xsi:type="dcterms:W3CDTF">2016-09-21T08:31:18Z</dcterms:created>
  <dcterms:modified xsi:type="dcterms:W3CDTF">2017-05-25T05:57:45Z</dcterms:modified>
</cp:coreProperties>
</file>