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92" r:id="rId4"/>
    <p:sldId id="293" r:id="rId5"/>
    <p:sldId id="294" r:id="rId6"/>
    <p:sldId id="284" r:id="rId7"/>
    <p:sldId id="296" r:id="rId8"/>
    <p:sldId id="280" r:id="rId9"/>
    <p:sldId id="291" r:id="rId10"/>
    <p:sldId id="295" r:id="rId11"/>
    <p:sldId id="297" r:id="rId12"/>
    <p:sldId id="298" r:id="rId13"/>
    <p:sldId id="289" r:id="rId14"/>
    <p:sldId id="299" r:id="rId15"/>
    <p:sldId id="300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10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0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59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13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94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69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24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1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68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47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03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C93EC-30A9-4580-B69B-D1A6A7EBF8E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9CAEB-29CF-421C-8151-D9E5F07D8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69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707654"/>
            <a:ext cx="8377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/>
              <a:t>Суспільство: </a:t>
            </a:r>
            <a:r>
              <a:rPr lang="uk-UA" sz="3600" dirty="0" smtClean="0">
                <a:solidFill>
                  <a:srgbClr val="FF0000"/>
                </a:solidFill>
              </a:rPr>
              <a:t>комунікації з майбутніми…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3220820"/>
            <a:ext cx="266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800" dirty="0" smtClean="0"/>
              <a:t>Андрій Кашпур</a:t>
            </a:r>
          </a:p>
          <a:p>
            <a:pPr algn="r"/>
            <a:r>
              <a:rPr lang="en-US" sz="2800" smtClean="0"/>
              <a:t>Reputation</a:t>
            </a:r>
            <a:r>
              <a:rPr lang="en-US" sz="2800" smtClean="0">
                <a:solidFill>
                  <a:srgbClr val="FF0000"/>
                </a:solidFill>
              </a:rPr>
              <a:t>Lab</a:t>
            </a:r>
            <a:endParaRPr lang="uk-U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8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00209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Метафора: </a:t>
            </a:r>
          </a:p>
          <a:p>
            <a:r>
              <a:rPr lang="uk-UA" sz="2800" dirty="0"/>
              <a:t>Машина Бажань</a:t>
            </a:r>
          </a:p>
        </p:txBody>
      </p:sp>
    </p:spTree>
    <p:extLst>
      <p:ext uri="{BB962C8B-B14F-4D97-AF65-F5344CB8AC3E}">
        <p14:creationId xmlns:p14="http://schemas.microsoft.com/office/powerpoint/2010/main" val="14958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002090"/>
            <a:ext cx="5238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Своїми запитами ми </a:t>
            </a:r>
            <a:r>
              <a:rPr lang="uk-UA" sz="2800" dirty="0" smtClean="0">
                <a:solidFill>
                  <a:srgbClr val="FF0000"/>
                </a:solidFill>
              </a:rPr>
              <a:t>створюємо </a:t>
            </a:r>
            <a:r>
              <a:rPr lang="uk-UA" sz="2800" dirty="0" smtClean="0"/>
              <a:t>оточуючу нас реальність</a:t>
            </a:r>
            <a:endParaRPr lang="uk-UA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211710"/>
            <a:ext cx="5238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Пошукові алгоритми – </a:t>
            </a:r>
            <a:r>
              <a:rPr lang="uk-UA" sz="2800" dirty="0" smtClean="0">
                <a:solidFill>
                  <a:srgbClr val="FF0000"/>
                </a:solidFill>
              </a:rPr>
              <a:t>прискорюють та поглиблюють </a:t>
            </a:r>
            <a:r>
              <a:rPr lang="uk-UA" sz="2800" dirty="0" smtClean="0"/>
              <a:t>цей процес</a:t>
            </a:r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5010" y="33950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Що відбувається?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38526" y="4767150"/>
            <a:ext cx="36054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000" dirty="0" smtClean="0"/>
              <a:t>© Відео  з архіву </a:t>
            </a:r>
            <a:r>
              <a:rPr lang="ru-RU" sz="1000" dirty="0"/>
              <a:t> </a:t>
            </a:r>
            <a:r>
              <a:rPr lang="uk-UA" sz="1000" dirty="0" smtClean="0"/>
              <a:t>дослідн</a:t>
            </a:r>
            <a:r>
              <a:rPr lang="ru-RU" sz="1000" dirty="0" smtClean="0"/>
              <a:t>ого центру </a:t>
            </a:r>
            <a:r>
              <a:rPr lang="en-US" sz="1000" dirty="0" smtClean="0"/>
              <a:t>ReputationLab</a:t>
            </a:r>
            <a:r>
              <a:rPr lang="uk-UA" sz="1000" dirty="0" smtClean="0"/>
              <a:t>,</a:t>
            </a:r>
            <a:r>
              <a:rPr lang="en-US" sz="1000" dirty="0" smtClean="0"/>
              <a:t> 2014</a:t>
            </a:r>
            <a:r>
              <a:rPr lang="uk-UA" sz="1000" dirty="0" smtClean="0"/>
              <a:t> рік</a:t>
            </a:r>
            <a:endParaRPr lang="en-US" sz="1000" dirty="0" smtClean="0"/>
          </a:p>
        </p:txBody>
      </p:sp>
      <p:pic>
        <p:nvPicPr>
          <p:cNvPr id="2" name="Кашпур видео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13147" y="37575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/>
              <a:t>Chapter</a:t>
            </a:r>
            <a:r>
              <a:rPr lang="ru-RU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#</a:t>
            </a:r>
            <a:r>
              <a:rPr lang="ru-RU" sz="28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8400" y="4280778"/>
            <a:ext cx="6429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/>
              <a:t>Яким має </a:t>
            </a:r>
            <a:r>
              <a:rPr lang="uk-UA" sz="2800" dirty="0" smtClean="0">
                <a:solidFill>
                  <a:srgbClr val="FF0000"/>
                </a:solidFill>
              </a:rPr>
              <a:t>бути </a:t>
            </a:r>
            <a:r>
              <a:rPr lang="uk-UA" sz="2800" dirty="0" smtClean="0"/>
              <a:t>суспільство</a:t>
            </a:r>
            <a:r>
              <a:rPr lang="uk-UA" sz="2800" dirty="0" smtClean="0">
                <a:solidFill>
                  <a:srgbClr val="FF0000"/>
                </a:solidFill>
              </a:rPr>
              <a:t> майбутнього?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19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9745" y="1419622"/>
            <a:ext cx="5238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Ми живемо у світі швидких змін та динамічної реальності </a:t>
            </a:r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8008" y="2481739"/>
            <a:ext cx="5238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У нас є можливість впливати на зміни реальність</a:t>
            </a:r>
            <a:endParaRPr lang="uk-UA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58008" y="3489851"/>
            <a:ext cx="5238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Яку реальність ми прагнемо побудувати в майбутньому?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9745" y="339502"/>
            <a:ext cx="5238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Ми розуміємо, що майбутнє можливо проектувати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1511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46" y="3308409"/>
            <a:ext cx="2310443" cy="18240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6511" y="-20538"/>
            <a:ext cx="57199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Дискусія: </a:t>
            </a:r>
          </a:p>
          <a:p>
            <a:r>
              <a:rPr lang="uk-UA" sz="2800" b="1" dirty="0" smtClean="0"/>
              <a:t>Яку реальність ми прагнемо побудувати в майбутньому?</a:t>
            </a:r>
          </a:p>
          <a:p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24" y="3332243"/>
            <a:ext cx="1824034" cy="1824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  <a14:imgEffect>
                      <a14:colorTemperature colorTemp="8500"/>
                    </a14:imgEffect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13" y="1466881"/>
            <a:ext cx="2332279" cy="1869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7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32" y="1493701"/>
            <a:ext cx="1851670" cy="18516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8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11" y="1472812"/>
            <a:ext cx="1858861" cy="18516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7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93" y="3332243"/>
            <a:ext cx="1848510" cy="183179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619672" y="3024466"/>
            <a:ext cx="1824034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FF0000"/>
                </a:solidFill>
              </a:rPr>
              <a:t>Ігор Новіков</a:t>
            </a:r>
            <a:endParaRPr lang="uk-UA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48246" y="3037594"/>
            <a:ext cx="2033385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FF0000"/>
                </a:solidFill>
              </a:rPr>
              <a:t>Володимир Никітін</a:t>
            </a:r>
            <a:endParaRPr lang="uk-UA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481631" y="3028390"/>
            <a:ext cx="1854833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FF0000"/>
                </a:solidFill>
              </a:rPr>
              <a:t>Сергій Дацюк</a:t>
            </a:r>
            <a:endParaRPr lang="uk-UA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63608" y="4848500"/>
            <a:ext cx="1897511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FF0000"/>
                </a:solidFill>
              </a:rPr>
              <a:t>Володимир Чеповий</a:t>
            </a:r>
            <a:endParaRPr lang="uk-UA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461119" y="4817723"/>
            <a:ext cx="2023674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FF0000"/>
                </a:solidFill>
              </a:rPr>
              <a:t>Галина </a:t>
            </a:r>
            <a:r>
              <a:rPr lang="ru-RU" sz="1600" b="1" dirty="0" smtClean="0">
                <a:solidFill>
                  <a:srgbClr val="FF0000"/>
                </a:solidFill>
              </a:rPr>
              <a:t>Созанська</a:t>
            </a:r>
            <a:endParaRPr lang="uk-UA" sz="16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81632" y="4824361"/>
            <a:ext cx="2023674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FF0000"/>
                </a:solidFill>
              </a:rPr>
              <a:t>Андрій Заблоцький</a:t>
            </a:r>
            <a:endParaRPr lang="uk-UA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3950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800" b="1" dirty="0"/>
              <a:t>ntroduction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1253" y="771550"/>
            <a:ext cx="443256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#</a:t>
            </a:r>
            <a:r>
              <a:rPr lang="en-US" sz="2800" dirty="0" err="1" smtClean="0">
                <a:solidFill>
                  <a:srgbClr val="FF0000"/>
                </a:solidFill>
              </a:rPr>
              <a:t>Future</a:t>
            </a:r>
            <a:r>
              <a:rPr lang="en-US" sz="2800" dirty="0" err="1" smtClean="0"/>
              <a:t>Development</a:t>
            </a:r>
            <a:endParaRPr lang="en-US" sz="2800" dirty="0" smtClean="0"/>
          </a:p>
          <a:p>
            <a:r>
              <a:rPr lang="uk-UA" sz="2800" dirty="0" smtClean="0"/>
              <a:t>Проектування Майбутнього</a:t>
            </a:r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2060143"/>
            <a:ext cx="59423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Набагато цікавіше придумати власне майбутнє, </a:t>
            </a:r>
          </a:p>
          <a:p>
            <a:r>
              <a:rPr lang="uk-UA" sz="2000" dirty="0" smtClean="0"/>
              <a:t>ніж намагатися вгадати яке майбутнє тобі придумав </a:t>
            </a:r>
          </a:p>
          <a:p>
            <a:r>
              <a:rPr lang="uk-UA" sz="2000" dirty="0" smtClean="0"/>
              <a:t>хтось інший…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4379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38" y="837460"/>
            <a:ext cx="4860032" cy="364502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195736" y="112156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Майбутніх – багато і вони різні…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95736" y="212053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/>
              <a:t>т</a:t>
            </a:r>
            <a:r>
              <a:rPr lang="uk-UA" sz="2800" dirty="0" smtClean="0"/>
              <a:t>ак саме багато, як і минулих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3826" y="2787774"/>
            <a:ext cx="61225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Наслідок: </a:t>
            </a:r>
            <a:r>
              <a:rPr lang="uk-UA" sz="2800" dirty="0" smtClean="0"/>
              <a:t>більші шанси на втілення має те майбутнє, в яке повірить більше людей та ресурсів…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93826" y="252685"/>
            <a:ext cx="2175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Principle</a:t>
            </a:r>
            <a:r>
              <a:rPr lang="uk-UA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#</a:t>
            </a:r>
            <a:r>
              <a:rPr lang="uk-UA" sz="3200" b="1" dirty="0">
                <a:solidFill>
                  <a:srgbClr val="FF0000"/>
                </a:solidFill>
              </a:rPr>
              <a:t>1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72" y="4629285"/>
            <a:ext cx="4410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000" dirty="0" smtClean="0"/>
              <a:t>© Ілюстрація з книги «Репутація», А.Кашпур (видавництво «</a:t>
            </a:r>
            <a:r>
              <a:rPr lang="uk-UA" sz="1000" dirty="0"/>
              <a:t>Л</a:t>
            </a:r>
            <a:r>
              <a:rPr lang="uk-UA" sz="1000" dirty="0" smtClean="0"/>
              <a:t>огос», 2015р.) </a:t>
            </a:r>
          </a:p>
          <a:p>
            <a:r>
              <a:rPr lang="uk-UA" sz="1000" dirty="0" smtClean="0"/>
              <a:t>Художник Катерина Дацун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30538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/>
      <p:bldP spid="23" grpId="1"/>
      <p:bldP spid="5" grpId="0"/>
      <p:bldP spid="5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20" y="960571"/>
            <a:ext cx="5184576" cy="388843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195736" y="1121569"/>
            <a:ext cx="5832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З точки «сьогодні»: майбутнє – абсурдне та  не зрозуміле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95736" y="2120538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а минуле – логічне та очевидне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3826" y="2787774"/>
            <a:ext cx="56905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Наслідок: </a:t>
            </a:r>
            <a:r>
              <a:rPr lang="uk-UA" sz="2800" dirty="0" smtClean="0"/>
              <a:t>проектувати майбутнє потрібн</a:t>
            </a:r>
            <a:r>
              <a:rPr lang="uk-UA" sz="2800" dirty="0"/>
              <a:t>о</a:t>
            </a:r>
            <a:r>
              <a:rPr lang="uk-UA" sz="2800" dirty="0" smtClean="0"/>
              <a:t> з іншого майбутнього…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93826" y="252685"/>
            <a:ext cx="2175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Principle</a:t>
            </a:r>
            <a:r>
              <a:rPr lang="uk-UA" sz="3200" b="1" dirty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#</a:t>
            </a:r>
            <a:r>
              <a:rPr lang="uk-UA" sz="3200" b="1" dirty="0" smtClean="0">
                <a:solidFill>
                  <a:srgbClr val="FF0000"/>
                </a:solidFill>
              </a:rPr>
              <a:t>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72" y="4629285"/>
            <a:ext cx="4410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000" dirty="0" smtClean="0"/>
              <a:t>© Ілюстрація з книги «Репутація», А.Кашпур (видавництво «</a:t>
            </a:r>
            <a:r>
              <a:rPr lang="uk-UA" sz="1000" dirty="0"/>
              <a:t>Л</a:t>
            </a:r>
            <a:r>
              <a:rPr lang="uk-UA" sz="1000" dirty="0" smtClean="0"/>
              <a:t>огос», 2015р.) </a:t>
            </a:r>
          </a:p>
          <a:p>
            <a:r>
              <a:rPr lang="uk-UA" sz="1000" dirty="0" smtClean="0"/>
              <a:t>Художник Катерина Дацун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56925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/>
      <p:bldP spid="23" grpId="1"/>
      <p:bldP spid="5" grpId="0"/>
      <p:bldP spid="5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13" y="951569"/>
            <a:ext cx="4896544" cy="367240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195736" y="1121569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Майбутнє – це інший світ,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95736" y="1707654"/>
            <a:ext cx="5832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я</a:t>
            </a:r>
            <a:r>
              <a:rPr lang="uk-UA" sz="2800" dirty="0" smtClean="0"/>
              <a:t>кий відрізняється від існуючого світу «сьогодні»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3826" y="2787774"/>
            <a:ext cx="59785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Наслідок: </a:t>
            </a:r>
            <a:r>
              <a:rPr lang="uk-UA" sz="2800" dirty="0" smtClean="0"/>
              <a:t>творення майбутнього відбувається в трьох станах: </a:t>
            </a:r>
          </a:p>
          <a:p>
            <a:r>
              <a:rPr lang="uk-UA" sz="2800" b="1" dirty="0" smtClean="0"/>
              <a:t>мрія, дія, рефлексія…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93826" y="252685"/>
            <a:ext cx="2175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Principle</a:t>
            </a:r>
            <a:r>
              <a:rPr lang="uk-UA" sz="3200" b="1" dirty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#</a:t>
            </a:r>
            <a:r>
              <a:rPr lang="uk-UA" sz="3200" b="1" dirty="0" smtClean="0">
                <a:solidFill>
                  <a:srgbClr val="FF0000"/>
                </a:solidFill>
              </a:rPr>
              <a:t>3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72" y="4629285"/>
            <a:ext cx="4410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000" dirty="0" smtClean="0"/>
              <a:t>© Ілюстрація з книги «Репутація», А.Кашпур (видавництво «</a:t>
            </a:r>
            <a:r>
              <a:rPr lang="uk-UA" sz="1000" dirty="0"/>
              <a:t>Л</a:t>
            </a:r>
            <a:r>
              <a:rPr lang="uk-UA" sz="1000" dirty="0" smtClean="0"/>
              <a:t>огос», 2015р.) </a:t>
            </a:r>
          </a:p>
          <a:p>
            <a:r>
              <a:rPr lang="uk-UA" sz="1000" dirty="0" smtClean="0"/>
              <a:t>Художник Катерина Дацун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598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/>
      <p:bldP spid="23" grpId="1"/>
      <p:bldP spid="5" grpId="0"/>
      <p:bldP spid="5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3147" y="17076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/>
              <a:t>Chapter</a:t>
            </a:r>
            <a:r>
              <a:rPr lang="ru-RU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#</a:t>
            </a:r>
            <a:r>
              <a:rPr lang="uk-UA" sz="2800" b="1" dirty="0" smtClean="0">
                <a:solidFill>
                  <a:srgbClr val="FF0000"/>
                </a:solidFill>
              </a:rPr>
              <a:t>1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8400" y="2230874"/>
            <a:ext cx="4472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Швидкий </a:t>
            </a:r>
            <a:r>
              <a:rPr lang="uk-UA" sz="2800" dirty="0" smtClean="0"/>
              <a:t>та повільний </a:t>
            </a:r>
            <a:r>
              <a:rPr lang="uk-UA" sz="2800" dirty="0" smtClean="0">
                <a:solidFill>
                  <a:srgbClr val="FF0000"/>
                </a:solidFill>
              </a:rPr>
              <a:t>світи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0826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00209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Метафора: </a:t>
            </a:r>
          </a:p>
          <a:p>
            <a:r>
              <a:rPr lang="uk-UA" sz="2800" dirty="0" smtClean="0"/>
              <a:t>Автомобіль у потоці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5843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3064" y="862722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Нова різність у світі: </a:t>
            </a:r>
          </a:p>
          <a:p>
            <a:r>
              <a:rPr lang="uk-UA" sz="2800" dirty="0"/>
              <a:t>в</a:t>
            </a:r>
            <a:r>
              <a:rPr lang="uk-UA" sz="2800" dirty="0" smtClean="0"/>
              <a:t>ідповідність швидкості змін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066127"/>
            <a:ext cx="4869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Швидкі та повільні </a:t>
            </a:r>
            <a:r>
              <a:rPr lang="uk-UA" sz="2800" dirty="0" smtClean="0">
                <a:solidFill>
                  <a:srgbClr val="FF0000"/>
                </a:solidFill>
              </a:rPr>
              <a:t>країни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21346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Новий конфлікт: </a:t>
            </a:r>
          </a:p>
          <a:p>
            <a:r>
              <a:rPr lang="uk-UA" sz="2800" dirty="0" smtClean="0"/>
              <a:t>Швидкі та повільні люди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15010" y="33950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Що відбувається?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8272" y="278777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/>
              <a:t>Chapter</a:t>
            </a:r>
            <a:r>
              <a:rPr lang="ru-RU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#</a:t>
            </a:r>
            <a:r>
              <a:rPr lang="uk-UA" sz="2800" b="1" dirty="0" smtClean="0">
                <a:solidFill>
                  <a:srgbClr val="FF0000"/>
                </a:solidFill>
              </a:rPr>
              <a:t>2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3525" y="3310994"/>
            <a:ext cx="3696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/>
              <a:t>Людина та </a:t>
            </a:r>
            <a:r>
              <a:rPr lang="en-US" sz="2800" dirty="0" smtClean="0"/>
              <a:t>digital world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6381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317</Words>
  <Application>Microsoft Office PowerPoint</Application>
  <PresentationFormat>Экран (16:9)</PresentationFormat>
  <Paragraphs>60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«Україна у Світі 2030»</dc:title>
  <dc:creator>Admin</dc:creator>
  <cp:lastModifiedBy>work_station</cp:lastModifiedBy>
  <cp:revision>68</cp:revision>
  <dcterms:created xsi:type="dcterms:W3CDTF">2016-12-22T10:34:52Z</dcterms:created>
  <dcterms:modified xsi:type="dcterms:W3CDTF">2017-05-23T16:07:11Z</dcterms:modified>
</cp:coreProperties>
</file>