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726" r:id="rId2"/>
  </p:sldMasterIdLst>
  <p:notesMasterIdLst>
    <p:notesMasterId r:id="rId17"/>
  </p:notesMasterIdLst>
  <p:sldIdLst>
    <p:sldId id="259" r:id="rId3"/>
    <p:sldId id="263" r:id="rId4"/>
    <p:sldId id="278" r:id="rId5"/>
    <p:sldId id="279" r:id="rId6"/>
    <p:sldId id="277" r:id="rId7"/>
    <p:sldId id="281" r:id="rId8"/>
    <p:sldId id="268" r:id="rId9"/>
    <p:sldId id="271" r:id="rId10"/>
    <p:sldId id="275" r:id="rId11"/>
    <p:sldId id="276" r:id="rId12"/>
    <p:sldId id="257" r:id="rId13"/>
    <p:sldId id="272" r:id="rId14"/>
    <p:sldId id="280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06902-96C5-4A9A-9B6E-F209A4935F06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A3FE7-12E4-4F0B-BA27-2551638DC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42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9DC57-3014-4155-92DD-266794A94A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66523-3E0C-49E9-B758-55759BE212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1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D6A3-F871-4A8B-8E11-9DF55D07AC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32244-145B-4B87-8A62-127E1C3162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3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7135F-DF51-461A-86D1-4AD7A89773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CEC8F-E942-4F1D-917B-DC89A88F48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7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883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bg>
      <p:bgPr>
        <a:solidFill>
          <a:srgbClr val="A8B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5325"/>
            <a:ext cx="8229600" cy="1929972"/>
          </a:xfrm>
        </p:spPr>
        <p:txBody>
          <a:bodyPr/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17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bg>
      <p:bgPr>
        <a:solidFill>
          <a:srgbClr val="B60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5325"/>
            <a:ext cx="8229600" cy="1929972"/>
          </a:xfrm>
        </p:spPr>
        <p:txBody>
          <a:bodyPr/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75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5325"/>
            <a:ext cx="8229600" cy="1929972"/>
          </a:xfrm>
        </p:spPr>
        <p:txBody>
          <a:bodyPr/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02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Red">
    <p:bg>
      <p:bgPr>
        <a:solidFill>
          <a:srgbClr val="CB17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3" y="2755900"/>
            <a:ext cx="7772400" cy="1362075"/>
          </a:xfrm>
        </p:spPr>
        <p:txBody>
          <a:bodyPr/>
          <a:lstStyle>
            <a:lvl1pPr algn="l">
              <a:defRPr sz="7200"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5325"/>
            <a:ext cx="8229600" cy="1929972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94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405"/>
            <a:ext cx="8229600" cy="1929972"/>
          </a:xfrm>
        </p:spPr>
        <p:txBody>
          <a:bodyPr/>
          <a:lstStyle>
            <a:lvl1pPr>
              <a:defRPr sz="6600"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22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5325"/>
            <a:ext cx="8229600" cy="1929972"/>
          </a:xfrm>
        </p:spPr>
        <p:txBody>
          <a:bodyPr/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9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8F087-1097-49EA-AB10-9951645CFF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1912A-E584-4151-826C-E17AAA0691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04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24.05.2017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24.05.2017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24.05.2017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24.05.2017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24.05.2017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24.05.2017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24.05.2017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24.05.2017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24.05.2017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24.05.2017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AEB8-D76A-487A-9DDB-DCED62695C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26CD-F499-4087-A797-C0BBBECAB5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01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24.05.2017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Red">
    <p:bg>
      <p:bgPr>
        <a:solidFill>
          <a:srgbClr val="CB17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3" y="2755900"/>
            <a:ext cx="7772400" cy="1362075"/>
          </a:xfrm>
        </p:spPr>
        <p:txBody>
          <a:bodyPr/>
          <a:lstStyle>
            <a:lvl1pPr algn="l">
              <a:defRPr sz="7200"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78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Yellow">
    <p:bg>
      <p:bgPr>
        <a:solidFill>
          <a:srgbClr val="FFB6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3" y="2755900"/>
            <a:ext cx="7772400" cy="1362075"/>
          </a:xfrm>
        </p:spPr>
        <p:txBody>
          <a:bodyPr/>
          <a:lstStyle>
            <a:lvl1pPr algn="l">
              <a:defRPr sz="7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9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315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69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49C31-1D98-4354-938D-1AC755AB22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94796-43CE-4941-A958-9762580A00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9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F35FB-CB07-4657-835C-29C73BE530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5BA9-956C-473C-A2F8-2E3EB8E66C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0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B6B5-5190-4E51-BB75-679CF38351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4AFD8-2780-49E9-BEBB-E7001E7AAF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2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919F8-192A-4E1B-94DF-4E06C6AF6D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F1CAF-D3DC-4A2D-8ECA-B963DC4474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4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DFCFA-F179-4043-9878-FFDA597B09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54523-F24F-43EA-A987-5C7E8B8D92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3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0A912-26EA-4C29-AA6F-A696ED659E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026B-B931-474B-899D-88A3029A6A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682F2F-955D-49F2-ABE1-7049518365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DE2DDB-72BB-4EB6-9635-C15FC11EE2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8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6682F2F-955D-49F2-ABE1-7049518365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DE2DDB-72BB-4EB6-9635-C15FC11EE2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673" r:id="rId12"/>
    <p:sldLayoutId id="2147483676" r:id="rId13"/>
    <p:sldLayoutId id="2147483679" r:id="rId14"/>
    <p:sldLayoutId id="2147483680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9" Type="http://schemas.openxmlformats.org/officeDocument/2006/relationships/image" Target="../media/image42.jpe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34" Type="http://schemas.openxmlformats.org/officeDocument/2006/relationships/image" Target="../media/image37.jpeg"/><Relationship Id="rId42" Type="http://schemas.openxmlformats.org/officeDocument/2006/relationships/image" Target="../media/image45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33" Type="http://schemas.openxmlformats.org/officeDocument/2006/relationships/image" Target="../media/image36.jpeg"/><Relationship Id="rId38" Type="http://schemas.openxmlformats.org/officeDocument/2006/relationships/image" Target="../media/image41.jpeg"/><Relationship Id="rId46" Type="http://schemas.openxmlformats.org/officeDocument/2006/relationships/image" Target="../media/image49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29" Type="http://schemas.openxmlformats.org/officeDocument/2006/relationships/image" Target="../media/image32.jpeg"/><Relationship Id="rId41" Type="http://schemas.openxmlformats.org/officeDocument/2006/relationships/image" Target="../media/image44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32" Type="http://schemas.openxmlformats.org/officeDocument/2006/relationships/image" Target="../media/image35.jpeg"/><Relationship Id="rId37" Type="http://schemas.openxmlformats.org/officeDocument/2006/relationships/image" Target="../media/image40.jpeg"/><Relationship Id="rId40" Type="http://schemas.openxmlformats.org/officeDocument/2006/relationships/image" Target="../media/image43.jpeg"/><Relationship Id="rId45" Type="http://schemas.openxmlformats.org/officeDocument/2006/relationships/image" Target="../media/image48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jpeg"/><Relationship Id="rId36" Type="http://schemas.openxmlformats.org/officeDocument/2006/relationships/image" Target="../media/image39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31" Type="http://schemas.openxmlformats.org/officeDocument/2006/relationships/image" Target="../media/image34.jpeg"/><Relationship Id="rId44" Type="http://schemas.openxmlformats.org/officeDocument/2006/relationships/image" Target="../media/image47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Relationship Id="rId30" Type="http://schemas.openxmlformats.org/officeDocument/2006/relationships/image" Target="../media/image33.jpeg"/><Relationship Id="rId35" Type="http://schemas.openxmlformats.org/officeDocument/2006/relationships/image" Target="../media/image38.jpeg"/><Relationship Id="rId43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У вас не будет второго шанса произвести первое впечатление</a:t>
            </a:r>
          </a:p>
          <a:p>
            <a:r>
              <a:rPr lang="ru-RU" i="1" dirty="0" smtClean="0"/>
              <a:t>Коко Шанель</a:t>
            </a: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Влюбленный клиент: секреты притяжения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9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394" name="Рисунок 7" descr="Рисунок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7395" name="Text Box 71"/>
          <p:cNvSpPr txBox="1">
            <a:spLocks noChangeArrowheads="1"/>
          </p:cNvSpPr>
          <p:nvPr/>
        </p:nvSpPr>
        <p:spPr bwMode="auto">
          <a:xfrm>
            <a:off x="4137025" y="4171950"/>
            <a:ext cx="1981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000" smtClean="0">
                <a:solidFill>
                  <a:prstClr val="black"/>
                </a:solidFill>
                <a:ea typeface="MS PGothic"/>
                <a:cs typeface="MS PGothic"/>
              </a:rPr>
              <a:t>Говорит и делает</a:t>
            </a:r>
            <a:endParaRPr lang="en-US" altLang="ru-RU" sz="1000" smtClean="0">
              <a:solidFill>
                <a:prstClr val="black"/>
              </a:solidFill>
              <a:ea typeface="MS PGothic"/>
              <a:cs typeface="MS PGothic"/>
            </a:endParaRPr>
          </a:p>
          <a:p>
            <a:pPr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000" smtClean="0">
                <a:solidFill>
                  <a:prstClr val="black"/>
                </a:solidFill>
                <a:ea typeface="MS PGothic"/>
                <a:cs typeface="MS PGothic"/>
              </a:rPr>
              <a:t>Говорит и делает</a:t>
            </a:r>
            <a:endParaRPr lang="en-US" altLang="ru-RU" sz="1000" smtClean="0">
              <a:solidFill>
                <a:prstClr val="black"/>
              </a:solidFill>
              <a:ea typeface="MS PGothic"/>
              <a:cs typeface="MS PGothic"/>
            </a:endParaRPr>
          </a:p>
          <a:p>
            <a:pPr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000" smtClean="0">
                <a:solidFill>
                  <a:prstClr val="black"/>
                </a:solidFill>
                <a:ea typeface="MS PGothic"/>
                <a:cs typeface="MS PGothic"/>
              </a:rPr>
              <a:t>Говорит и делает</a:t>
            </a:r>
            <a:endParaRPr lang="en-US" altLang="ru-RU" sz="1000" smtClean="0">
              <a:solidFill>
                <a:prstClr val="black"/>
              </a:solidFill>
              <a:ea typeface="MS PGothic"/>
              <a:cs typeface="MS PGothic"/>
            </a:endParaRPr>
          </a:p>
          <a:p>
            <a:pPr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000" smtClean="0">
                <a:solidFill>
                  <a:prstClr val="black"/>
                </a:solidFill>
                <a:ea typeface="MS PGothic"/>
                <a:cs typeface="MS PGothic"/>
              </a:rPr>
              <a:t>Говорит и делает</a:t>
            </a:r>
            <a:endParaRPr lang="en-US" altLang="ru-RU" sz="1000" smtClean="0">
              <a:solidFill>
                <a:prstClr val="black"/>
              </a:solidFill>
              <a:ea typeface="MS PGothic"/>
              <a:cs typeface="MS PGothic"/>
            </a:endParaRPr>
          </a:p>
        </p:txBody>
      </p:sp>
      <p:sp>
        <p:nvSpPr>
          <p:cNvPr id="827396" name="Text Box 71"/>
          <p:cNvSpPr txBox="1">
            <a:spLocks noChangeArrowheads="1"/>
          </p:cNvSpPr>
          <p:nvPr/>
        </p:nvSpPr>
        <p:spPr bwMode="auto">
          <a:xfrm>
            <a:off x="7215188" y="2789238"/>
            <a:ext cx="1981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000" smtClean="0">
                <a:solidFill>
                  <a:prstClr val="black"/>
                </a:solidFill>
                <a:ea typeface="MS PGothic"/>
                <a:cs typeface="MS PGothic"/>
              </a:rPr>
              <a:t>Видит</a:t>
            </a:r>
            <a:endParaRPr lang="en-US" altLang="ru-RU" sz="1000" smtClean="0">
              <a:solidFill>
                <a:prstClr val="black"/>
              </a:solidFill>
              <a:ea typeface="MS PGothic"/>
              <a:cs typeface="MS PGothic"/>
            </a:endParaRPr>
          </a:p>
          <a:p>
            <a:pPr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000" smtClean="0">
                <a:solidFill>
                  <a:prstClr val="black"/>
                </a:solidFill>
                <a:ea typeface="MS PGothic"/>
                <a:cs typeface="MS PGothic"/>
              </a:rPr>
              <a:t>Видит</a:t>
            </a:r>
            <a:endParaRPr lang="en-US" altLang="ru-RU" sz="1000" smtClean="0">
              <a:solidFill>
                <a:prstClr val="black"/>
              </a:solidFill>
              <a:ea typeface="MS PGothic"/>
              <a:cs typeface="MS PGothic"/>
            </a:endParaRPr>
          </a:p>
          <a:p>
            <a:pPr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000" smtClean="0">
                <a:solidFill>
                  <a:prstClr val="black"/>
                </a:solidFill>
                <a:ea typeface="MS PGothic"/>
                <a:cs typeface="MS PGothic"/>
              </a:rPr>
              <a:t>Видит</a:t>
            </a:r>
            <a:endParaRPr lang="en-US" altLang="ru-RU" sz="1000" smtClean="0">
              <a:solidFill>
                <a:prstClr val="black"/>
              </a:solidFill>
              <a:ea typeface="MS PGothic"/>
              <a:cs typeface="MS PGothic"/>
            </a:endParaRPr>
          </a:p>
          <a:p>
            <a:pPr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000" smtClean="0">
                <a:solidFill>
                  <a:prstClr val="black"/>
                </a:solidFill>
                <a:ea typeface="MS PGothic"/>
                <a:cs typeface="MS PGothic"/>
              </a:rPr>
              <a:t>Видит</a:t>
            </a:r>
            <a:endParaRPr lang="en-US" altLang="ru-RU" sz="1000" smtClean="0">
              <a:solidFill>
                <a:prstClr val="black"/>
              </a:solidFill>
              <a:ea typeface="MS PGothic"/>
              <a:cs typeface="MS PGothic"/>
            </a:endParaRPr>
          </a:p>
        </p:txBody>
      </p:sp>
      <p:sp>
        <p:nvSpPr>
          <p:cNvPr id="827397" name="Text Box 71"/>
          <p:cNvSpPr txBox="1">
            <a:spLocks noChangeArrowheads="1"/>
          </p:cNvSpPr>
          <p:nvPr/>
        </p:nvSpPr>
        <p:spPr bwMode="auto">
          <a:xfrm>
            <a:off x="876300" y="2789238"/>
            <a:ext cx="1981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000" smtClean="0">
                <a:solidFill>
                  <a:prstClr val="black"/>
                </a:solidFill>
                <a:ea typeface="MS PGothic"/>
                <a:cs typeface="MS PGothic"/>
              </a:rPr>
              <a:t>Слышит</a:t>
            </a:r>
            <a:endParaRPr lang="en-US" altLang="ru-RU" sz="1000" smtClean="0">
              <a:solidFill>
                <a:prstClr val="black"/>
              </a:solidFill>
              <a:ea typeface="MS PGothic"/>
              <a:cs typeface="MS PGothic"/>
            </a:endParaRPr>
          </a:p>
          <a:p>
            <a:pPr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000" smtClean="0">
                <a:solidFill>
                  <a:prstClr val="black"/>
                </a:solidFill>
                <a:ea typeface="MS PGothic"/>
                <a:cs typeface="MS PGothic"/>
              </a:rPr>
              <a:t>Слышит</a:t>
            </a:r>
            <a:endParaRPr lang="en-US" altLang="ru-RU" sz="1000" smtClean="0">
              <a:solidFill>
                <a:prstClr val="black"/>
              </a:solidFill>
              <a:ea typeface="MS PGothic"/>
              <a:cs typeface="MS PGothic"/>
            </a:endParaRPr>
          </a:p>
          <a:p>
            <a:pPr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000" smtClean="0">
                <a:solidFill>
                  <a:prstClr val="black"/>
                </a:solidFill>
                <a:ea typeface="MS PGothic"/>
                <a:cs typeface="MS PGothic"/>
              </a:rPr>
              <a:t>Слышит</a:t>
            </a:r>
            <a:endParaRPr lang="en-US" altLang="ru-RU" sz="1000" smtClean="0">
              <a:solidFill>
                <a:prstClr val="black"/>
              </a:solidFill>
              <a:ea typeface="MS PGothic"/>
              <a:cs typeface="MS PGothic"/>
            </a:endParaRPr>
          </a:p>
          <a:p>
            <a:pPr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000" smtClean="0">
                <a:solidFill>
                  <a:prstClr val="black"/>
                </a:solidFill>
                <a:ea typeface="MS PGothic"/>
                <a:cs typeface="MS PGothic"/>
              </a:rPr>
              <a:t>Слышит</a:t>
            </a:r>
            <a:endParaRPr lang="en-US" altLang="ru-RU" sz="1000" smtClean="0">
              <a:solidFill>
                <a:prstClr val="black"/>
              </a:solidFill>
              <a:ea typeface="MS PGothic"/>
              <a:cs typeface="MS PGothic"/>
            </a:endParaRPr>
          </a:p>
        </p:txBody>
      </p:sp>
      <p:sp>
        <p:nvSpPr>
          <p:cNvPr id="827398" name="Text Box 71"/>
          <p:cNvSpPr txBox="1">
            <a:spLocks noChangeArrowheads="1"/>
          </p:cNvSpPr>
          <p:nvPr/>
        </p:nvSpPr>
        <p:spPr bwMode="auto">
          <a:xfrm>
            <a:off x="4052888" y="1377950"/>
            <a:ext cx="1981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000" smtClean="0">
                <a:solidFill>
                  <a:prstClr val="black"/>
                </a:solidFill>
                <a:ea typeface="MS PGothic"/>
                <a:cs typeface="MS PGothic"/>
              </a:rPr>
              <a:t>Думает и чувствует</a:t>
            </a:r>
            <a:endParaRPr lang="en-US" altLang="ru-RU" sz="1000" smtClean="0">
              <a:solidFill>
                <a:prstClr val="black"/>
              </a:solidFill>
              <a:ea typeface="MS PGothic"/>
              <a:cs typeface="MS PGothic"/>
            </a:endParaRPr>
          </a:p>
          <a:p>
            <a:pPr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000" smtClean="0">
                <a:solidFill>
                  <a:prstClr val="black"/>
                </a:solidFill>
                <a:ea typeface="MS PGothic"/>
                <a:cs typeface="MS PGothic"/>
              </a:rPr>
              <a:t>Думает и чувствует</a:t>
            </a:r>
            <a:endParaRPr lang="en-US" altLang="ru-RU" sz="1000" smtClean="0">
              <a:solidFill>
                <a:prstClr val="black"/>
              </a:solidFill>
              <a:ea typeface="MS PGothic"/>
              <a:cs typeface="MS PGothic"/>
            </a:endParaRPr>
          </a:p>
          <a:p>
            <a:pPr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000" smtClean="0">
                <a:solidFill>
                  <a:prstClr val="black"/>
                </a:solidFill>
                <a:ea typeface="MS PGothic"/>
                <a:cs typeface="MS PGothic"/>
              </a:rPr>
              <a:t>Думает и чувствует</a:t>
            </a:r>
            <a:endParaRPr lang="en-US" altLang="ru-RU" sz="1000" smtClean="0">
              <a:solidFill>
                <a:prstClr val="black"/>
              </a:solidFill>
              <a:ea typeface="MS PGothic"/>
              <a:cs typeface="MS PGothic"/>
            </a:endParaRPr>
          </a:p>
          <a:p>
            <a:pPr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000" smtClean="0">
                <a:solidFill>
                  <a:prstClr val="black"/>
                </a:solidFill>
                <a:ea typeface="MS PGothic"/>
                <a:cs typeface="MS PGothic"/>
              </a:rPr>
              <a:t>Думает и чувствует</a:t>
            </a:r>
            <a:endParaRPr lang="en-US" altLang="ru-RU" sz="1000" smtClean="0">
              <a:solidFill>
                <a:prstClr val="black"/>
              </a:solidFill>
              <a:ea typeface="MS PGothic"/>
              <a:cs typeface="MS PGothic"/>
            </a:endParaRPr>
          </a:p>
        </p:txBody>
      </p:sp>
      <p:sp>
        <p:nvSpPr>
          <p:cNvPr id="827399" name="Text Box 71"/>
          <p:cNvSpPr txBox="1">
            <a:spLocks noChangeArrowheads="1"/>
          </p:cNvSpPr>
          <p:nvPr/>
        </p:nvSpPr>
        <p:spPr bwMode="auto">
          <a:xfrm>
            <a:off x="7735888" y="5886450"/>
            <a:ext cx="1981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000" smtClean="0">
                <a:solidFill>
                  <a:prstClr val="black"/>
                </a:solidFill>
                <a:ea typeface="MS PGothic"/>
                <a:cs typeface="MS PGothic"/>
              </a:rPr>
              <a:t>Достижения</a:t>
            </a:r>
            <a:endParaRPr lang="en-US" altLang="ru-RU" sz="1000" smtClean="0">
              <a:solidFill>
                <a:prstClr val="black"/>
              </a:solidFill>
              <a:ea typeface="MS PGothic"/>
              <a:cs typeface="MS PGothic"/>
            </a:endParaRPr>
          </a:p>
          <a:p>
            <a:pPr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000" smtClean="0">
                <a:solidFill>
                  <a:prstClr val="black"/>
                </a:solidFill>
                <a:ea typeface="MS PGothic"/>
                <a:cs typeface="MS PGothic"/>
              </a:rPr>
              <a:t>Достижения</a:t>
            </a:r>
            <a:endParaRPr lang="en-US" altLang="ru-RU" sz="1000" smtClean="0">
              <a:solidFill>
                <a:prstClr val="black"/>
              </a:solidFill>
              <a:ea typeface="MS PGothic"/>
              <a:cs typeface="MS PGothic"/>
            </a:endParaRPr>
          </a:p>
          <a:p>
            <a:pPr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000" smtClean="0">
                <a:solidFill>
                  <a:prstClr val="black"/>
                </a:solidFill>
                <a:ea typeface="MS PGothic"/>
                <a:cs typeface="MS PGothic"/>
              </a:rPr>
              <a:t>Достижения</a:t>
            </a:r>
            <a:endParaRPr lang="en-US" altLang="ru-RU" sz="1000" smtClean="0">
              <a:solidFill>
                <a:prstClr val="black"/>
              </a:solidFill>
              <a:ea typeface="MS PGothic"/>
              <a:cs typeface="MS PGothic"/>
            </a:endParaRPr>
          </a:p>
        </p:txBody>
      </p:sp>
      <p:sp>
        <p:nvSpPr>
          <p:cNvPr id="827400" name="Text Box 71"/>
          <p:cNvSpPr txBox="1">
            <a:spLocks noChangeArrowheads="1"/>
          </p:cNvSpPr>
          <p:nvPr/>
        </p:nvSpPr>
        <p:spPr bwMode="auto">
          <a:xfrm>
            <a:off x="198438" y="5886450"/>
            <a:ext cx="1981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68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68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000" smtClean="0">
                <a:solidFill>
                  <a:prstClr val="black"/>
                </a:solidFill>
                <a:ea typeface="MS PGothic"/>
                <a:cs typeface="MS PGothic"/>
              </a:rPr>
              <a:t>Боль</a:t>
            </a:r>
            <a:endParaRPr lang="en-US" altLang="ru-RU" sz="1000" smtClean="0">
              <a:solidFill>
                <a:prstClr val="black"/>
              </a:solidFill>
              <a:ea typeface="MS PGothic"/>
              <a:cs typeface="MS PGothic"/>
            </a:endParaRPr>
          </a:p>
          <a:p>
            <a:pPr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000" smtClean="0">
                <a:solidFill>
                  <a:prstClr val="black"/>
                </a:solidFill>
                <a:ea typeface="MS PGothic"/>
                <a:cs typeface="MS PGothic"/>
              </a:rPr>
              <a:t>Боль</a:t>
            </a:r>
            <a:endParaRPr lang="en-US" altLang="ru-RU" sz="1000" smtClean="0">
              <a:solidFill>
                <a:prstClr val="black"/>
              </a:solidFill>
              <a:ea typeface="MS PGothic"/>
              <a:cs typeface="MS PGothic"/>
            </a:endParaRPr>
          </a:p>
          <a:p>
            <a:pPr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000" smtClean="0">
                <a:solidFill>
                  <a:prstClr val="black"/>
                </a:solidFill>
                <a:ea typeface="MS PGothic"/>
                <a:cs typeface="MS PGothic"/>
              </a:rPr>
              <a:t>Боль</a:t>
            </a:r>
            <a:endParaRPr lang="en-US" altLang="ru-RU" sz="1000" smtClean="0">
              <a:solidFill>
                <a:prstClr val="black"/>
              </a:solidFill>
              <a:ea typeface="MS PGothic"/>
              <a:cs typeface="MS PGothic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5" y="0"/>
            <a:ext cx="8715375" cy="714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prstClr val="black"/>
                </a:solidFill>
              </a:rPr>
              <a:t>Карта </a:t>
            </a:r>
            <a:r>
              <a:rPr lang="ru-RU" sz="3600" b="1" dirty="0" err="1">
                <a:solidFill>
                  <a:prstClr val="black"/>
                </a:solidFill>
              </a:rPr>
              <a:t>эмпатии</a:t>
            </a:r>
            <a:r>
              <a:rPr lang="ru-RU" sz="3600" b="1" dirty="0">
                <a:solidFill>
                  <a:prstClr val="black"/>
                </a:solidFill>
              </a:rPr>
              <a:t> Клиента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01000" y="0"/>
            <a:ext cx="1143000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50" y="928688"/>
            <a:ext cx="20716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Думает и чувствует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43313" y="5000625"/>
            <a:ext cx="2214562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Говорит и делает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86625" y="5500688"/>
            <a:ext cx="178593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Достижения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38" y="5500688"/>
            <a:ext cx="1357312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Боль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438" y="2928938"/>
            <a:ext cx="85725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white"/>
                </a:solidFill>
              </a:rPr>
              <a:t>Слышит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72438" y="3000375"/>
            <a:ext cx="100012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white"/>
                </a:solidFill>
              </a:rPr>
              <a:t>Видит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438" y="6429375"/>
            <a:ext cx="1500187" cy="35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72375" y="6429375"/>
            <a:ext cx="1500188" cy="35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397"/>
            <a:ext cx="9180512" cy="684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706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082" name="Picture 2" descr="http://teamuz.ru/wp-content/uploads/2012/03/%D0%9F%D0%BE%D0%BA%D0%BB%D0%BE%D0%BD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942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6659563" y="5872163"/>
            <a:ext cx="2305050" cy="830262"/>
          </a:xfrm>
          <a:prstGeom prst="rect">
            <a:avLst/>
          </a:prstGeom>
          <a:gradFill rotWithShape="1">
            <a:gsLst>
              <a:gs pos="0">
                <a:schemeClr val="bg2">
                  <a:alpha val="73000"/>
                </a:schemeClr>
              </a:gs>
              <a:gs pos="100000">
                <a:schemeClr val="bg2">
                  <a:gamma/>
                  <a:shade val="98824"/>
                  <a:invGamma/>
                  <a:alpha val="73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3366"/>
                </a:solidFill>
              </a:rPr>
              <a:t>www.elenayuzkova.com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rgbClr val="003366"/>
                </a:solidFill>
              </a:rPr>
              <a:t>e.yuzkova@gmail.com</a:t>
            </a:r>
            <a:endParaRPr lang="en-US" sz="1600" b="1" dirty="0">
              <a:solidFill>
                <a:srgbClr val="003366"/>
              </a:solidFill>
            </a:endParaRPr>
          </a:p>
          <a:p>
            <a:pPr algn="ctr">
              <a:defRPr/>
            </a:pPr>
            <a:r>
              <a:rPr lang="en-US" sz="1600" b="1" dirty="0">
                <a:solidFill>
                  <a:srgbClr val="003366"/>
                </a:solidFill>
              </a:rPr>
              <a:t>+3 8 </a:t>
            </a:r>
            <a:r>
              <a:rPr lang="en-US" sz="1600" b="1" dirty="0" smtClean="0">
                <a:solidFill>
                  <a:srgbClr val="003366"/>
                </a:solidFill>
              </a:rPr>
              <a:t>0990794680</a:t>
            </a:r>
            <a:endParaRPr lang="ru-RU" sz="1600" b="1" dirty="0">
              <a:solidFill>
                <a:srgbClr val="003366"/>
              </a:solidFill>
            </a:endParaRPr>
          </a:p>
        </p:txBody>
      </p:sp>
      <p:grpSp>
        <p:nvGrpSpPr>
          <p:cNvPr id="1070084" name="Group 17"/>
          <p:cNvGrpSpPr>
            <a:grpSpLocks/>
          </p:cNvGrpSpPr>
          <p:nvPr/>
        </p:nvGrpSpPr>
        <p:grpSpPr bwMode="auto">
          <a:xfrm>
            <a:off x="5975350" y="731838"/>
            <a:ext cx="2546350" cy="3494087"/>
            <a:chOff x="3016" y="799"/>
            <a:chExt cx="1604" cy="2201"/>
          </a:xfrm>
        </p:grpSpPr>
        <p:pic>
          <p:nvPicPr>
            <p:cNvPr id="1070086" name="Picture 16" descr="MC900439127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799"/>
              <a:ext cx="1604" cy="2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087" name="Рисунок 5" descr="33257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026"/>
              <a:ext cx="1156" cy="1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70085" name="WordArt 18"/>
          <p:cNvSpPr>
            <a:spLocks noChangeArrowheads="1" noChangeShapeType="1" noTextEdit="1"/>
          </p:cNvSpPr>
          <p:nvPr/>
        </p:nvSpPr>
        <p:spPr bwMode="auto">
          <a:xfrm>
            <a:off x="1476375" y="1989138"/>
            <a:ext cx="3673475" cy="2232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3A3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istral"/>
              </a:rPr>
              <a:t>Желаю удачи!</a:t>
            </a:r>
          </a:p>
        </p:txBody>
      </p:sp>
    </p:spTree>
    <p:extLst>
      <p:ext uri="{BB962C8B-B14F-4D97-AF65-F5344CB8AC3E}">
        <p14:creationId xmlns:p14="http://schemas.microsoft.com/office/powerpoint/2010/main" val="250138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6858000" cy="1081088"/>
          </a:xfrm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Особенности современного бизнеса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4294967295"/>
          </p:nvPr>
        </p:nvSpPr>
        <p:spPr>
          <a:xfrm>
            <a:off x="107504" y="1052513"/>
            <a:ext cx="8030021" cy="512921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Рост значимости интеллектуального и креативного капитала компаний, формируйте бренды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!</a:t>
            </a:r>
          </a:p>
          <a:p>
            <a:pPr lvl="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Репутация – основной актив (представление других о вас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Расцвет экономики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знаний, «бирюзовые организации»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Обучающаяся организация, обучение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клиентов</a:t>
            </a:r>
          </a:p>
          <a:p>
            <a:pPr lvl="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Love –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бренды (Ваш бренд создают ваши клиенты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</a:p>
          <a:p>
            <a:pPr lvl="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Нет бизнесу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B2B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или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 B2C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, будущее за Н2Н (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Human to Human)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 </a:t>
            </a:r>
            <a:endParaRPr lang="ru-RU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 lvl="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Сотрудничество вместо конкуренции</a:t>
            </a:r>
          </a:p>
          <a:p>
            <a:pPr lvl="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Самое интересное – на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стыках 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 err="1">
                <a:solidFill>
                  <a:schemeClr val="tx1">
                    <a:lumMod val="95000"/>
                  </a:schemeClr>
                </a:solidFill>
              </a:rPr>
              <a:t>Шеринговая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 экономика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(Uber, Airbnb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  <a:endParaRPr lang="ru-RU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  <a:defRPr/>
            </a:pP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400" dirty="0">
              <a:solidFill>
                <a:srgbClr val="1F497D">
                  <a:lumMod val="50000"/>
                </a:srgb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9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sz="quarter" idx="13"/>
          </p:nvPr>
        </p:nvSpPr>
        <p:spPr>
          <a:xfrm>
            <a:off x="6286500" y="428625"/>
            <a:ext cx="2857500" cy="17859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новый вид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экономического 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предложения</a:t>
            </a:r>
          </a:p>
        </p:txBody>
      </p:sp>
      <p:sp>
        <p:nvSpPr>
          <p:cNvPr id="691203" name="AutoShape 2" descr="http://www.fotogl.com/content/attachments/4061d1333478602-girl_w_gift.jpg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691204" name="AutoShape 4" descr="http://www.fotogl.com/content/attachments/4061d1333478602-girl_w_gift.jpg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pic>
        <p:nvPicPr>
          <p:cNvPr id="6912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1206" name="Содержимое 2"/>
          <p:cNvSpPr txBox="1">
            <a:spLocks/>
          </p:cNvSpPr>
          <p:nvPr/>
        </p:nvSpPr>
        <p:spPr bwMode="auto">
          <a:xfrm>
            <a:off x="2428875" y="295275"/>
            <a:ext cx="392906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4400" b="1" i="1" smtClean="0">
                <a:solidFill>
                  <a:srgbClr val="FF0000"/>
                </a:solidFill>
                <a:latin typeface="Arial Narrow" pitchFamily="34" charset="0"/>
              </a:rPr>
              <a:t>Впечатление  – </a:t>
            </a:r>
          </a:p>
        </p:txBody>
      </p:sp>
    </p:spTree>
    <p:extLst>
      <p:ext uri="{BB962C8B-B14F-4D97-AF65-F5344CB8AC3E}">
        <p14:creationId xmlns:p14="http://schemas.microsoft.com/office/powerpoint/2010/main" val="22177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6250"/>
            <a:ext cx="1811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4" descr="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125538"/>
            <a:ext cx="181133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5" descr="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773238"/>
            <a:ext cx="181133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6" descr="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2420938"/>
            <a:ext cx="181133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7" descr="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3068638"/>
            <a:ext cx="181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8" descr="6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3716338"/>
            <a:ext cx="181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9" descr="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365625"/>
            <a:ext cx="181133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10" descr="8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5013325"/>
            <a:ext cx="181133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11" descr="9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5661025"/>
            <a:ext cx="181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Рисунок 12" descr="11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76250"/>
            <a:ext cx="1811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Рисунок 13" descr="1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125538"/>
            <a:ext cx="181133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Рисунок 14" descr="13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773238"/>
            <a:ext cx="181133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Рисунок 15" descr="14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420938"/>
            <a:ext cx="181133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Рисунок 16" descr="15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068638"/>
            <a:ext cx="1811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Рисунок 17" descr="16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716338"/>
            <a:ext cx="1811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Рисунок 18" descr="17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365625"/>
            <a:ext cx="181133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Рисунок 19" descr="18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013325"/>
            <a:ext cx="181133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Рисунок 20" descr="19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661025"/>
            <a:ext cx="1811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Рисунок 21" descr="21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76250"/>
            <a:ext cx="1811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Рисунок 22" descr="22.jp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25538"/>
            <a:ext cx="181133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Рисунок 23" descr="23.jp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73238"/>
            <a:ext cx="181133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Рисунок 24" descr="24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20938"/>
            <a:ext cx="181133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Рисунок 25" descr="25.jp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068638"/>
            <a:ext cx="1811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Рисунок 26" descr="26.jp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16338"/>
            <a:ext cx="1811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Рисунок 27" descr="27.jpg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365625"/>
            <a:ext cx="181133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Рисунок 28" descr="28.jp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013325"/>
            <a:ext cx="181133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Рисунок 29" descr="29.jp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661025"/>
            <a:ext cx="1811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Рисунок 30" descr="31.jp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1811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Рисунок 31" descr="32.jpg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25538"/>
            <a:ext cx="18097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Рисунок 32" descr="33.jpg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773238"/>
            <a:ext cx="18097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4" name="Рисунок 33" descr="34.jpg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420938"/>
            <a:ext cx="18097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5" name="Рисунок 34" descr="35.jpg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068638"/>
            <a:ext cx="18097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6" name="Рисунок 35" descr="36.jpg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365625"/>
            <a:ext cx="18097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7" name="Рисунок 36" descr="37.jpg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013325"/>
            <a:ext cx="18097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8" name="Рисунок 37" descr="38.jpg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661025"/>
            <a:ext cx="18097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9" name="Рисунок 38" descr="39.jpg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716338"/>
            <a:ext cx="18097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0" name="Рисунок 39" descr="41.jpg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76250"/>
            <a:ext cx="1811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1" name="Рисунок 40" descr="42.jpg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27125"/>
            <a:ext cx="1811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2" name="Рисунок 41" descr="43.jpg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774825"/>
            <a:ext cx="181133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3" name="Рисунок 42" descr="44.jpg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422525"/>
            <a:ext cx="1811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4" name="Рисунок 43" descr="45.jpg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067050"/>
            <a:ext cx="1817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5" name="Рисунок 44" descr="46.jpg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714750"/>
            <a:ext cx="1811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6" name="Рисунок 45" descr="47.jpg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367213"/>
            <a:ext cx="181133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7" name="Рисунок 46" descr="48.jpg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013325"/>
            <a:ext cx="1806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8" name="Рисунок 47" descr="49.jpg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662613"/>
            <a:ext cx="181133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71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3568" y="1556792"/>
            <a:ext cx="7992888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tx1">
                    <a:lumMod val="95000"/>
                  </a:schemeClr>
                </a:solidFill>
                <a:latin typeface="Georgia"/>
              </a:rPr>
              <a:t>Лояльность </a:t>
            </a:r>
            <a:r>
              <a:rPr lang="ru-RU" sz="6000" dirty="0">
                <a:solidFill>
                  <a:schemeClr val="tx1">
                    <a:lumMod val="95000"/>
                  </a:schemeClr>
                </a:solidFill>
                <a:latin typeface="Georgia"/>
              </a:rPr>
              <a:t>= Постоянство + </a:t>
            </a:r>
            <a:r>
              <a:rPr lang="ru-RU" sz="6000" dirty="0" smtClean="0">
                <a:solidFill>
                  <a:schemeClr val="tx1">
                    <a:lumMod val="95000"/>
                  </a:schemeClr>
                </a:solidFill>
                <a:latin typeface="Georgia"/>
              </a:rPr>
              <a:t>Удовлетворенность</a:t>
            </a:r>
            <a:endParaRPr lang="ru-RU" sz="6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дает лояльный покупатель?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Arial"/>
              <a:buChar char="•"/>
            </a:pPr>
            <a:r>
              <a:rPr lang="ru-RU" sz="1600" dirty="0">
                <a:latin typeface="Georgia"/>
              </a:rPr>
              <a:t>надолго сохраняет преданность компании;</a:t>
            </a:r>
          </a:p>
          <a:p>
            <a:pPr algn="just">
              <a:buFont typeface="Arial"/>
              <a:buChar char="•"/>
            </a:pPr>
            <a:r>
              <a:rPr lang="ru-RU" sz="1600" dirty="0">
                <a:latin typeface="Georgia"/>
              </a:rPr>
              <a:t>покупает не только привычные товары, но и практически все новинки, которые вы только сможете предложить;</a:t>
            </a:r>
          </a:p>
          <a:p>
            <a:pPr algn="just">
              <a:buFont typeface="Arial"/>
              <a:buChar char="•"/>
            </a:pPr>
            <a:r>
              <a:rPr lang="ru-RU" sz="1600" dirty="0">
                <a:latin typeface="Georgia"/>
              </a:rPr>
              <a:t>лучше всякой рекламы и PR-мероприятий создает положительный имидж компании, привлекая при этом к процессу покупки ваших товаров своих </a:t>
            </a:r>
            <a:r>
              <a:rPr lang="ru-RU" sz="1600" dirty="0" smtClean="0">
                <a:latin typeface="Georgia"/>
              </a:rPr>
              <a:t>друзей</a:t>
            </a:r>
            <a:r>
              <a:rPr lang="ru-RU" sz="1600" dirty="0">
                <a:latin typeface="Georgia"/>
              </a:rPr>
              <a:t>;</a:t>
            </a:r>
          </a:p>
          <a:p>
            <a:pPr algn="just">
              <a:buFont typeface="Arial"/>
              <a:buChar char="•"/>
            </a:pPr>
            <a:r>
              <a:rPr lang="ru-RU" sz="1600" dirty="0">
                <a:latin typeface="Georgia"/>
              </a:rPr>
              <a:t>игнорирует рекламные потуги ваших конкурентов;</a:t>
            </a:r>
          </a:p>
          <a:p>
            <a:pPr algn="just">
              <a:buFont typeface="Arial"/>
              <a:buChar char="•"/>
            </a:pPr>
            <a:r>
              <a:rPr lang="ru-RU" sz="1600" dirty="0">
                <a:latin typeface="Georgia"/>
              </a:rPr>
              <a:t>менее чувствителен к колебанию цен;</a:t>
            </a:r>
          </a:p>
          <a:p>
            <a:pPr algn="just">
              <a:buFont typeface="Arial"/>
              <a:buChar char="•"/>
            </a:pPr>
            <a:r>
              <a:rPr lang="ru-RU" sz="1600" dirty="0">
                <a:latin typeface="Georgia"/>
              </a:rPr>
              <a:t>может с пониманием отнестись к вашим временным трудностям, ибо знает, что он - ваш любимый клиент;</a:t>
            </a:r>
          </a:p>
          <a:p>
            <a:pPr algn="just">
              <a:buFont typeface="Arial"/>
              <a:buChar char="•"/>
            </a:pPr>
            <a:r>
              <a:rPr lang="ru-RU" sz="1600" dirty="0">
                <a:latin typeface="Georgia"/>
              </a:rPr>
              <a:t>с радостью предоставляет любую информацию, находится в первых рядах во всяческих опросах;</a:t>
            </a:r>
          </a:p>
          <a:p>
            <a:pPr algn="just">
              <a:buFont typeface="Arial"/>
              <a:buChar char="•"/>
            </a:pPr>
            <a:r>
              <a:rPr lang="ru-RU" sz="1600" dirty="0">
                <a:latin typeface="Georgia"/>
              </a:rPr>
              <a:t>полон рационализаторских идей - готов поделиться своими предложениями по поводу совершенствования товаров и услуг. Его </a:t>
            </a:r>
            <a:r>
              <a:rPr lang="ru-RU" sz="1600" dirty="0" smtClean="0">
                <a:latin typeface="Georgia"/>
              </a:rPr>
              <a:t>можно </a:t>
            </a:r>
            <a:r>
              <a:rPr lang="ru-RU" sz="1600" dirty="0">
                <a:latin typeface="Georgia"/>
              </a:rPr>
              <a:t>привлекать при разработке новых товаров, модификации существующих, разработке программы сервиса и т. д.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256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Причины ухода клиентов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>
              <a:buFont typeface="Arial"/>
              <a:buChar char="•"/>
            </a:pPr>
            <a:r>
              <a:rPr lang="ru-RU" sz="1600" dirty="0">
                <a:latin typeface="Georgia"/>
              </a:rPr>
              <a:t>3% уходят безо всяких видимых </a:t>
            </a:r>
            <a:r>
              <a:rPr lang="ru-RU" sz="1600" dirty="0" smtClean="0">
                <a:latin typeface="Georgia"/>
              </a:rPr>
              <a:t>причин;</a:t>
            </a:r>
          </a:p>
          <a:p>
            <a:pPr algn="just">
              <a:buFont typeface="Arial"/>
              <a:buChar char="•"/>
            </a:pPr>
            <a:r>
              <a:rPr lang="ru-RU" sz="1600" dirty="0" smtClean="0">
                <a:latin typeface="Georgia"/>
              </a:rPr>
              <a:t>5</a:t>
            </a:r>
            <a:r>
              <a:rPr lang="ru-RU" sz="1600" dirty="0">
                <a:latin typeface="Georgia"/>
              </a:rPr>
              <a:t>% параллельно развивают отношения с другими продавцами (поставщиками) и плавно переходят к </a:t>
            </a:r>
            <a:r>
              <a:rPr lang="ru-RU" sz="1600" dirty="0" smtClean="0">
                <a:latin typeface="Georgia"/>
              </a:rPr>
              <a:t>ним;</a:t>
            </a:r>
          </a:p>
          <a:p>
            <a:pPr algn="just">
              <a:buFont typeface="Arial"/>
              <a:buChar char="•"/>
            </a:pPr>
            <a:r>
              <a:rPr lang="ru-RU" sz="1600" dirty="0" smtClean="0">
                <a:latin typeface="Georgia"/>
              </a:rPr>
              <a:t>10</a:t>
            </a:r>
            <a:r>
              <a:rPr lang="ru-RU" sz="1600" dirty="0">
                <a:latin typeface="Georgia"/>
              </a:rPr>
              <a:t>% прекращают сотрудничество из-за причин, которые следует назвать конкурентными (характеристики товара, цена, сервис, гарантии и пр</a:t>
            </a:r>
            <a:r>
              <a:rPr lang="ru-RU" sz="1600" dirty="0" smtClean="0">
                <a:latin typeface="Georgia"/>
              </a:rPr>
              <a:t>.);</a:t>
            </a:r>
          </a:p>
          <a:p>
            <a:pPr algn="just">
              <a:buFont typeface="Arial"/>
              <a:buChar char="•"/>
            </a:pPr>
            <a:r>
              <a:rPr lang="ru-RU" sz="1600" dirty="0" smtClean="0">
                <a:latin typeface="Georgia"/>
              </a:rPr>
              <a:t>14</a:t>
            </a:r>
            <a:r>
              <a:rPr lang="ru-RU" sz="1600" dirty="0">
                <a:latin typeface="Georgia"/>
              </a:rPr>
              <a:t>% не удовлетворены качеством </a:t>
            </a:r>
            <a:r>
              <a:rPr lang="ru-RU" sz="1600" dirty="0" smtClean="0">
                <a:latin typeface="Georgia"/>
              </a:rPr>
              <a:t>продукта;</a:t>
            </a:r>
          </a:p>
          <a:p>
            <a:pPr algn="just">
              <a:buFont typeface="Arial"/>
              <a:buChar char="•"/>
            </a:pPr>
            <a:r>
              <a:rPr lang="ru-RU" sz="1600" dirty="0" smtClean="0">
                <a:latin typeface="Georgia"/>
              </a:rPr>
              <a:t>68</a:t>
            </a:r>
            <a:r>
              <a:rPr lang="ru-RU" sz="1600" dirty="0">
                <a:latin typeface="Georgia"/>
              </a:rPr>
              <a:t>% уходят из-за индифферентного, неадекватного отношения со стороны компании (руководства, персонала и пр.).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65104"/>
            <a:ext cx="417646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37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Классификация клиентов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>
              <a:buFont typeface="Arial"/>
              <a:buChar char="•"/>
            </a:pPr>
            <a:r>
              <a:rPr lang="ru-RU" sz="1200" b="1" dirty="0">
                <a:solidFill>
                  <a:schemeClr val="tx1">
                    <a:lumMod val="95000"/>
                  </a:schemeClr>
                </a:solidFill>
                <a:latin typeface="Georgia"/>
              </a:rPr>
              <a:t>Приверженец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  <a:latin typeface="Georgia"/>
              </a:rPr>
              <a:t> - тот клиент, который регулярно покупает у нас, при этом он испытывает состояние счастья, следовательно, активно рекламирует наши с ним отношения. Он рассказывает окружающим и является носителем положительных идей о компании. Он говорит: «Я работаю с поставщиком А, великолепная компания, нет никаких проблем».</a:t>
            </a:r>
          </a:p>
          <a:p>
            <a:pPr algn="just">
              <a:buFont typeface="Arial"/>
              <a:buChar char="•"/>
            </a:pPr>
            <a:r>
              <a:rPr lang="ru-RU" sz="1200" b="1" dirty="0">
                <a:solidFill>
                  <a:schemeClr val="tx1">
                    <a:lumMod val="95000"/>
                  </a:schemeClr>
                </a:solidFill>
                <a:latin typeface="Georgia"/>
              </a:rPr>
              <a:t>Верноподданный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  <a:latin typeface="Georgia"/>
              </a:rPr>
              <a:t> - молча покупает у нас. Он доволен, он тоже счастлив, но его счастье тихое, он о нем не рассказывает.</a:t>
            </a:r>
          </a:p>
          <a:p>
            <a:pPr algn="just">
              <a:buFont typeface="Arial"/>
              <a:buChar char="•"/>
            </a:pPr>
            <a:r>
              <a:rPr lang="ru-RU" sz="1200" b="1" dirty="0">
                <a:solidFill>
                  <a:schemeClr val="tx1">
                    <a:lumMod val="95000"/>
                  </a:schemeClr>
                </a:solidFill>
                <a:latin typeface="Georgia"/>
              </a:rPr>
              <a:t>Перебежчик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  <a:latin typeface="Georgia"/>
              </a:rPr>
              <a:t> - тот клиент, который сегодня покупает у нас, завтра - у конкурента. Удержать такого клиента чрезвычайно трудно.</a:t>
            </a:r>
          </a:p>
          <a:p>
            <a:pPr algn="just">
              <a:buFont typeface="Arial"/>
              <a:buChar char="•"/>
            </a:pPr>
            <a:r>
              <a:rPr lang="ru-RU" sz="1200" b="1" dirty="0">
                <a:solidFill>
                  <a:schemeClr val="tx1">
                    <a:lumMod val="95000"/>
                  </a:schemeClr>
                </a:solidFill>
                <a:latin typeface="Georgia"/>
              </a:rPr>
              <a:t>Террорист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  <a:latin typeface="Georgia"/>
              </a:rPr>
              <a:t> - остается верен нам, но он хочет за это определенные дивиденды и постоянно «шантажирует» нас своим постоянством. Он говорит: «Я у тебя покупаю 10 лет, за эти 10 лет объем продаж вырос, и теперь я покупаю в 10 раз больше, я вхожу в пятерку крупнейших твоих клиентов, поэтому сегодня я хочу скидку не 3%, я хочу 5%, я хочу отсрочку не 10 дней, я хочу 15». И мы понимаем, что, может быть, он и не уйдет, хлопнув дверью, но зачем рисковать?</a:t>
            </a:r>
          </a:p>
          <a:p>
            <a:pPr algn="just">
              <a:buFont typeface="Arial"/>
              <a:buChar char="•"/>
            </a:pPr>
            <a:r>
              <a:rPr lang="ru-RU" sz="1200" b="1" dirty="0">
                <a:solidFill>
                  <a:schemeClr val="tx1">
                    <a:lumMod val="95000"/>
                  </a:schemeClr>
                </a:solidFill>
                <a:latin typeface="Georgia"/>
              </a:rPr>
              <a:t>Наемник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  <a:latin typeface="Georgia"/>
              </a:rPr>
              <a:t> - клиент, которого можно перекупить. Любая компания, которая ему даст большую прибыль, уведет этого клиента. Сделать его лояльным невозможно, он расчетливо-прагматичен.</a:t>
            </a:r>
          </a:p>
          <a:p>
            <a:pPr algn="just">
              <a:buFont typeface="Arial"/>
              <a:buChar char="•"/>
            </a:pPr>
            <a:r>
              <a:rPr lang="ru-RU" sz="1200" b="1" dirty="0">
                <a:solidFill>
                  <a:schemeClr val="tx1">
                    <a:lumMod val="95000"/>
                  </a:schemeClr>
                </a:solidFill>
                <a:latin typeface="Georgia"/>
              </a:rPr>
              <a:t>Заложник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  <a:latin typeface="Georgia"/>
              </a:rPr>
              <a:t> - клиент, которому просто некуда деваться. Он вынужден сохранять нам верность, потому что знает, что у него нет выбора.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795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Три принципа взаимоотношений с клиентами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>
              <a:buFont typeface="Arial"/>
              <a:buChar char="•"/>
            </a:pPr>
            <a:r>
              <a:rPr lang="ru-RU" sz="2400" dirty="0">
                <a:latin typeface="Georgia"/>
              </a:rPr>
              <a:t>выслушай меня,</a:t>
            </a:r>
          </a:p>
          <a:p>
            <a:pPr algn="just">
              <a:buFont typeface="Arial"/>
              <a:buChar char="•"/>
            </a:pPr>
            <a:r>
              <a:rPr lang="ru-RU" sz="2400" dirty="0">
                <a:latin typeface="Georgia"/>
              </a:rPr>
              <a:t>пойми меня,</a:t>
            </a:r>
          </a:p>
          <a:p>
            <a:pPr algn="just">
              <a:buFont typeface="Arial"/>
              <a:buChar char="•"/>
            </a:pPr>
            <a:r>
              <a:rPr lang="ru-RU" sz="2400" dirty="0">
                <a:latin typeface="Georgia"/>
              </a:rPr>
              <a:t>дай мне возможность </a:t>
            </a:r>
            <a:r>
              <a:rPr lang="ru-RU" sz="2400" dirty="0" smtClean="0">
                <a:latin typeface="Georgia"/>
              </a:rPr>
              <a:t>расти</a:t>
            </a:r>
            <a:endParaRPr lang="ru-RU" sz="2400" dirty="0">
              <a:latin typeface="Georgia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6698134" cy="300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6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642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4_Тема Office</vt:lpstr>
      <vt:lpstr>Горизонт</vt:lpstr>
      <vt:lpstr>Влюбленный клиент: секреты притяжения</vt:lpstr>
      <vt:lpstr>Особенности современного бизнеса</vt:lpstr>
      <vt:lpstr>Презентация PowerPoint</vt:lpstr>
      <vt:lpstr>Презентация PowerPoint</vt:lpstr>
      <vt:lpstr>Презентация PowerPoint</vt:lpstr>
      <vt:lpstr>Что дает лояльный покупатель?</vt:lpstr>
      <vt:lpstr>Причины ухода клиентов</vt:lpstr>
      <vt:lpstr>Классификация клиентов</vt:lpstr>
      <vt:lpstr>Три принципа взаимоотношений с клиентами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Влюбленный клиент: секреты притяжения</dc:title>
  <dc:creator>Asya</dc:creator>
  <cp:lastModifiedBy>Asya</cp:lastModifiedBy>
  <cp:revision>9</cp:revision>
  <dcterms:created xsi:type="dcterms:W3CDTF">2017-05-23T16:52:51Z</dcterms:created>
  <dcterms:modified xsi:type="dcterms:W3CDTF">2017-05-24T21:22:34Z</dcterms:modified>
</cp:coreProperties>
</file>