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62" r:id="rId3"/>
    <p:sldId id="257" r:id="rId4"/>
    <p:sldId id="263" r:id="rId5"/>
    <p:sldId id="264" r:id="rId6"/>
    <p:sldId id="281" r:id="rId7"/>
    <p:sldId id="265" r:id="rId8"/>
    <p:sldId id="266" r:id="rId9"/>
    <p:sldId id="278" r:id="rId10"/>
    <p:sldId id="282" r:id="rId11"/>
    <p:sldId id="267" r:id="rId12"/>
    <p:sldId id="280" r:id="rId13"/>
    <p:sldId id="269" r:id="rId14"/>
    <p:sldId id="270" r:id="rId15"/>
    <p:sldId id="279" r:id="rId16"/>
    <p:sldId id="283" r:id="rId17"/>
    <p:sldId id="27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43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9"/>
    <p:restoredTop sz="94599"/>
  </p:normalViewPr>
  <p:slideViewPr>
    <p:cSldViewPr snapToGrid="0" snapToObjects="1">
      <p:cViewPr>
        <p:scale>
          <a:sx n="110" d="100"/>
          <a:sy n="110" d="100"/>
        </p:scale>
        <p:origin x="-72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98F0-80CE-6740-BBC7-498752AA7AEE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76C2-33EC-FC47-A74B-8F35BF5C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5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9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3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5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7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3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53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1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6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7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76C2-33EC-FC47-A74B-8F35BF5CE6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6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7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DC6E-1A30-0A49-99FA-5DD25720A880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6656-7F87-9146-9A18-920260B7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429" y="1448450"/>
            <a:ext cx="1100298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ru-RU" sz="3200" b="1" dirty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Как привлечь мирового издателя </a:t>
            </a:r>
            <a:r>
              <a:rPr lang="ru-RU" sz="3200" b="1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на </a:t>
            </a:r>
            <a:r>
              <a:rPr lang="ru-RU" sz="3200" b="1" dirty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украинский </a:t>
            </a:r>
            <a:r>
              <a:rPr lang="ru-RU" sz="3200" b="1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рынок </a:t>
            </a:r>
            <a:r>
              <a:rPr lang="uk-UA" sz="3200" b="1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он</a:t>
            </a:r>
            <a:r>
              <a:rPr lang="ru-RU" sz="3200" b="1" dirty="0" err="1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лайн</a:t>
            </a:r>
            <a:r>
              <a:rPr lang="ru-RU" sz="3200" b="1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-игр: </a:t>
            </a:r>
            <a:r>
              <a:rPr lang="ru-RU" sz="3200" b="1" dirty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от знакомства до приема </a:t>
            </a:r>
            <a:r>
              <a:rPr lang="ru-RU" sz="3200" b="1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платежей</a:t>
            </a:r>
            <a:endParaRPr lang="en-US" sz="3200" b="1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4" y="5933873"/>
            <a:ext cx="11485936" cy="5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88800"/>
            <a:ext cx="1731752" cy="5169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6064" y="6161154"/>
            <a:ext cx="4798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BY ANDREY SAVKIN, COO LEOGAMING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6" y="1298072"/>
            <a:ext cx="11487174" cy="58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826" y="148046"/>
            <a:ext cx="6727291" cy="954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700"/>
              </a:lnSpc>
            </a:pPr>
            <a:r>
              <a:rPr lang="ru-RU" sz="4400" dirty="0" smtClean="0">
                <a:latin typeface="Gotham Pro Black" charset="0"/>
                <a:ea typeface="Gotham Pro Black" charset="0"/>
                <a:cs typeface="Gotham Pro Black" charset="0"/>
              </a:rPr>
              <a:t>Цепочка переговоров</a:t>
            </a:r>
            <a:endParaRPr lang="en-US" sz="44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5444" y="1504775"/>
            <a:ext cx="3774578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Знакомство и установление контакта</a:t>
            </a:r>
            <a:r>
              <a:rPr lang="en-US" sz="2000" dirty="0" smtClean="0">
                <a:latin typeface="Gotham Pro Black" charset="0"/>
                <a:ea typeface="Gotham Pro Black" charset="0"/>
                <a:cs typeface="Gotham Pro Black" charset="0"/>
              </a:rPr>
              <a:t> (</a:t>
            </a:r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0%</a:t>
            </a:r>
            <a:r>
              <a:rPr lang="en-US" sz="2000" dirty="0" smtClean="0">
                <a:latin typeface="Gotham Pro Black" charset="0"/>
                <a:ea typeface="Gotham Pro Black" charset="0"/>
                <a:cs typeface="Gotham Pro Black" charset="0"/>
              </a:rPr>
              <a:t>)</a:t>
            </a:r>
            <a:endParaRPr lang="ru-RU" sz="20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076" y="3015467"/>
            <a:ext cx="4501853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Выявление и анализ потребностей партнера</a:t>
            </a:r>
            <a:r>
              <a:rPr lang="en-US" sz="2000" dirty="0" smtClean="0">
                <a:latin typeface="Gotham Pro Black" charset="0"/>
                <a:ea typeface="Gotham Pro Black" charset="0"/>
                <a:cs typeface="Gotham Pro Black" charset="0"/>
              </a:rPr>
              <a:t> (</a:t>
            </a:r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0%</a:t>
            </a:r>
            <a:r>
              <a:rPr lang="en-US" sz="2000" dirty="0" smtClean="0">
                <a:latin typeface="Gotham Pro Black" charset="0"/>
                <a:ea typeface="Gotham Pro Black" charset="0"/>
                <a:cs typeface="Gotham Pro Black" charset="0"/>
              </a:rPr>
              <a:t>)</a:t>
            </a:r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endParaRPr lang="ru-RU" sz="20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4705" y="1551690"/>
            <a:ext cx="771027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1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10265508" y="3015467"/>
            <a:ext cx="738777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2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814705" y="4345833"/>
            <a:ext cx="771027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3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7544" y="4345833"/>
            <a:ext cx="4501853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Подготовка коммерческого предложения </a:t>
            </a:r>
            <a:r>
              <a:rPr lang="en-US" sz="2000" dirty="0" smtClean="0">
                <a:latin typeface="Gotham Pro Black" charset="0"/>
                <a:ea typeface="Gotham Pro Black" charset="0"/>
                <a:cs typeface="Gotham Pro Black" charset="0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40%</a:t>
            </a:r>
            <a:r>
              <a:rPr lang="en-US" sz="2000" dirty="0" smtClean="0">
                <a:latin typeface="Gotham Pro Black" charset="0"/>
                <a:ea typeface="Gotham Pro Black" charset="0"/>
                <a:cs typeface="Gotham Pro Black" charset="0"/>
              </a:rPr>
              <a:t>)</a:t>
            </a:r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endParaRPr lang="ru-RU" sz="20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92" y="2651035"/>
            <a:ext cx="1505216" cy="1505216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17" y="1377207"/>
            <a:ext cx="1415165" cy="1415165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69" y="3888035"/>
            <a:ext cx="1598582" cy="1598582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9021155" y="5742475"/>
            <a:ext cx="771027" cy="7078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4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24808" y="5896363"/>
            <a:ext cx="4501853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Подписание договора</a:t>
            </a:r>
            <a:r>
              <a:rPr lang="en-US" sz="2000" dirty="0" smtClean="0">
                <a:latin typeface="Gotham Pro Black" charset="0"/>
                <a:ea typeface="Gotham Pro Black" charset="0"/>
                <a:cs typeface="Gotham Pro Black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0%</a:t>
            </a:r>
            <a:r>
              <a:rPr lang="en-US" sz="2000" dirty="0" smtClean="0">
                <a:latin typeface="Gotham Pro Black" charset="0"/>
                <a:ea typeface="Gotham Pro Black" charset="0"/>
                <a:cs typeface="Gotham Pro Black" charset="0"/>
              </a:rPr>
              <a:t>)</a:t>
            </a:r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endParaRPr lang="ru-RU" sz="20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19" y="5257170"/>
            <a:ext cx="1433097" cy="14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9" y="1071825"/>
            <a:ext cx="11620301" cy="58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699" y="-450"/>
            <a:ext cx="9961263" cy="89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ru-RU" sz="2600" b="1" dirty="0" smtClean="0">
                <a:latin typeface="Gotham Pro Black" charset="0"/>
                <a:ea typeface="Gotham Pro Black" charset="0"/>
                <a:cs typeface="Gotham Pro Black" charset="0"/>
              </a:rPr>
              <a:t>Правила работы с платежными системами в Украине</a:t>
            </a:r>
            <a:endParaRPr lang="en-US" sz="26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827" y="2886622"/>
            <a:ext cx="3485209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Обязательная регистрация </a:t>
            </a:r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платежей </a:t>
            </a:r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в рамках платежной системы</a:t>
            </a:r>
            <a:endParaRPr lang="ru-RU" sz="16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9" y="1295953"/>
            <a:ext cx="1425428" cy="1425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1838" y="1298072"/>
            <a:ext cx="6123008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Утверждение правил работы платежных систем, в рамках которых работают платежные организации (банки</a:t>
            </a:r>
            <a:r>
              <a:rPr lang="ru-RU" sz="1600" dirty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и ФК с лицензией на прием платежей). Каждая ПС работает по своим правилам!</a:t>
            </a:r>
            <a:endParaRPr lang="ru-RU" sz="16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17" y="2542650"/>
            <a:ext cx="1419988" cy="1419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826" y="5590573"/>
            <a:ext cx="348521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Изучения регламентации прохождения платежей и условий регистрации от </a:t>
            </a:r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контр-партнеров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6" y="3882860"/>
            <a:ext cx="1582035" cy="1582035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20863658">
            <a:off x="5048576" y="4702140"/>
            <a:ext cx="1998760" cy="4675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18062">
            <a:off x="5038634" y="5743616"/>
            <a:ext cx="1998760" cy="4675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257327" y="4495054"/>
            <a:ext cx="464787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Затратная часть на вступление в ПС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7327" y="5706319"/>
            <a:ext cx="4647872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Фиксированная стоимость регистрации и проведения </a:t>
            </a:r>
            <a:r>
              <a:rPr lang="ru-RU" dirty="0" smtClean="0">
                <a:solidFill>
                  <a:srgbClr val="FF0000"/>
                </a:solidFill>
                <a:latin typeface="Gotham Pro Black" charset="0"/>
                <a:ea typeface="Gotham Pro Black" charset="0"/>
                <a:cs typeface="Gotham Pro Black" charset="0"/>
              </a:rPr>
              <a:t>каждой 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транзакции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729" y="2510077"/>
            <a:ext cx="111264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ru-RU" sz="5400" dirty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Каналы продаж и монетизации</a:t>
            </a:r>
            <a:endParaRPr lang="en-US" sz="5400" b="1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88800"/>
            <a:ext cx="1731752" cy="5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964" y="354093"/>
            <a:ext cx="946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otham Pro Black" charset="0"/>
                <a:ea typeface="Gotham Pro Black" charset="0"/>
                <a:cs typeface="Gotham Pro Black" charset="0"/>
              </a:rPr>
              <a:t>«Большой </a:t>
            </a:r>
            <a:r>
              <a:rPr lang="ru-RU" sz="3200" dirty="0" err="1" smtClean="0">
                <a:latin typeface="Gotham Pro Black" charset="0"/>
                <a:ea typeface="Gotham Pro Black" charset="0"/>
                <a:cs typeface="Gotham Pro Black" charset="0"/>
              </a:rPr>
              <a:t>оффлайн</a:t>
            </a:r>
            <a:r>
              <a:rPr lang="ru-RU" sz="3200" dirty="0" smtClean="0">
                <a:latin typeface="Gotham Pro Black" charset="0"/>
                <a:ea typeface="Gotham Pro Black" charset="0"/>
                <a:cs typeface="Gotham Pro Black" charset="0"/>
              </a:rPr>
              <a:t>» (</a:t>
            </a:r>
            <a:r>
              <a:rPr lang="ru-RU" sz="3200" dirty="0">
                <a:latin typeface="Gotham Pro Black" charset="0"/>
                <a:ea typeface="Gotham Pro Black" charset="0"/>
                <a:cs typeface="Gotham Pro Black" charset="0"/>
              </a:rPr>
              <a:t>терминальные сети)</a:t>
            </a:r>
            <a:endParaRPr lang="en-US" sz="32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pic>
        <p:nvPicPr>
          <p:cNvPr id="6" name="Picture 3" descr="C:\Users\Anna\Desktop\Иконки для презентаций\chnrl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8" y="4744732"/>
            <a:ext cx="1955851" cy="6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nna\Desktop\Иконки для презентаций\terminal-gr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44" y="3437924"/>
            <a:ext cx="743690" cy="7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nna\Desktop\Иконки для презентаций\easypa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91" y="4450053"/>
            <a:ext cx="2356675" cy="11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nna\Desktop\Иконки для презентаций\tyme-logo-b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08" y="5349217"/>
            <a:ext cx="714630" cy="7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0" y="4186542"/>
            <a:ext cx="2057589" cy="5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Anna\Desktop\Иконки для презентаций\logo_0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12" y="6236794"/>
            <a:ext cx="1314035" cy="4037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C:\Users\Anna\Desktop\Иконки для презентаций\Ukraine_Flag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80" y="1295191"/>
            <a:ext cx="2118271" cy="14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Изображение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0" y="5407028"/>
            <a:ext cx="1210313" cy="677775"/>
          </a:xfrm>
          <a:prstGeom prst="rect">
            <a:avLst/>
          </a:prstGeom>
        </p:spPr>
      </p:pic>
      <p:pic>
        <p:nvPicPr>
          <p:cNvPr id="19" name="Picture 2" descr="D:\USERS\Sorokin\MyDocs\PRES pics\logo_lon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4" y="5494866"/>
            <a:ext cx="1426734" cy="50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55568" y="2736023"/>
            <a:ext cx="2507016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otham Pro Black" charset="0"/>
              </a:rPr>
              <a:t>4</a:t>
            </a:r>
            <a:r>
              <a:rPr lang="en-US" sz="1600" b="1" dirty="0" smtClean="0">
                <a:solidFill>
                  <a:srgbClr val="FF0000"/>
                </a:solidFill>
                <a:latin typeface="Gotham Pro Black" charset="0"/>
              </a:rPr>
              <a:t>0 000 </a:t>
            </a:r>
            <a:r>
              <a:rPr lang="ru-RU" sz="1600" b="1" dirty="0" smtClean="0">
                <a:latin typeface="Gotham Pro Black" charset="0"/>
              </a:rPr>
              <a:t>платежных терминалов</a:t>
            </a:r>
            <a:endParaRPr lang="ru-RU" sz="1600" dirty="0"/>
          </a:p>
        </p:txBody>
      </p:sp>
      <p:pic>
        <p:nvPicPr>
          <p:cNvPr id="21" name="Picture 4" descr="C:\Users\Anna\Desktop\Иконки для презентаций\terminal-gr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15" y="3439399"/>
            <a:ext cx="743690" cy="7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nna\Desktop\Иконки для презентаций\terminal-gr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00" y="3440360"/>
            <a:ext cx="743690" cy="7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nna\Desktop\Иконки для презентаций\terminal-gr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45" y="3433074"/>
            <a:ext cx="743690" cy="7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nna\Desktop\Иконки для презентаций\terminal-gr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5" y="3433074"/>
            <a:ext cx="743690" cy="7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nna\Desktop\Иконки для презентаций\terminal-gr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20" y="3443657"/>
            <a:ext cx="743690" cy="7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7334" y="1122945"/>
            <a:ext cx="854466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Самый популярный и маржинальный метод приема платежей в игровых проектах на территории Украины – терминалы </a:t>
            </a:r>
            <a:r>
              <a:rPr lang="ru-RU" sz="1600" dirty="0" err="1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самоообслуживания</a:t>
            </a:r>
            <a:r>
              <a:rPr lang="ru-RU" sz="16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86551" y="1923406"/>
            <a:ext cx="5235615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otham Pro Black" charset="0"/>
                <a:ea typeface="Gotham Pro Black" charset="0"/>
                <a:cs typeface="Gotham Pro Black" charset="0"/>
              </a:rPr>
              <a:t>Исходя из опыта </a:t>
            </a:r>
            <a:r>
              <a:rPr lang="en-US" sz="1600" dirty="0">
                <a:latin typeface="Gotham Pro Black" charset="0"/>
                <a:ea typeface="Gotham Pro Black" charset="0"/>
                <a:cs typeface="Gotham Pro Black" charset="0"/>
              </a:rPr>
              <a:t>LEOGAMING</a:t>
            </a:r>
            <a:r>
              <a:rPr lang="ru-RU" sz="1600" dirty="0">
                <a:latin typeface="Gotham Pro Black" charset="0"/>
                <a:ea typeface="Gotham Pro Black" charset="0"/>
                <a:cs typeface="Gotham Pro Black" charset="0"/>
              </a:rPr>
              <a:t>, возможности терминалов позволяют организовать не только пополнение валюты, но и: </a:t>
            </a:r>
          </a:p>
        </p:txBody>
      </p:sp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76" y="2719604"/>
            <a:ext cx="1685476" cy="1323672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91" y="2672972"/>
            <a:ext cx="1735718" cy="1370304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13" y="2697297"/>
            <a:ext cx="1881153" cy="132165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106093" y="3061181"/>
            <a:ext cx="2507016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Gotham Pro Black" charset="0"/>
                <a:ea typeface="Gotham Pro Black" charset="0"/>
                <a:cs typeface="Gotham Pro Black" charset="0"/>
              </a:rPr>
              <a:t>Внутриигровые</a:t>
            </a:r>
            <a:r>
              <a:rPr lang="ru-RU" sz="1400" dirty="0" smtClean="0">
                <a:latin typeface="Gotham Pro Black" charset="0"/>
                <a:ea typeface="Gotham Pro Black" charset="0"/>
                <a:cs typeface="Gotham Pro Black" charset="0"/>
              </a:rPr>
              <a:t> предметы (пример – премиум-танки </a:t>
            </a:r>
            <a:r>
              <a:rPr lang="en-US" sz="1400" dirty="0" smtClean="0">
                <a:latin typeface="Gotham Pro Black" charset="0"/>
                <a:ea typeface="Gotham Pro Black" charset="0"/>
                <a:cs typeface="Gotham Pro Black" charset="0"/>
              </a:rPr>
              <a:t>World of Tanks)</a:t>
            </a:r>
            <a:endParaRPr lang="ru-RU" sz="14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46" y="4062319"/>
            <a:ext cx="1330477" cy="1330477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4959578" y="3061180"/>
            <a:ext cx="945080" cy="9541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1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64011" y="4250505"/>
            <a:ext cx="2507016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Gotham Pro Black" charset="0"/>
                <a:ea typeface="Gotham Pro Black" charset="0"/>
                <a:cs typeface="Gotham Pro Black" charset="0"/>
              </a:rPr>
              <a:t>Лицензионные </a:t>
            </a:r>
            <a:r>
              <a:rPr lang="ru-RU" sz="1400" smtClean="0">
                <a:latin typeface="Gotham Pro Black" charset="0"/>
                <a:ea typeface="Gotham Pro Black" charset="0"/>
                <a:cs typeface="Gotham Pro Black" charset="0"/>
              </a:rPr>
              <a:t>ключи для игр (кейс запуска продаж стратегии «Казаки 3»)</a:t>
            </a:r>
            <a:endParaRPr lang="ru-RU" sz="14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395057" y="4246509"/>
            <a:ext cx="945080" cy="9541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2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106093" y="5550744"/>
            <a:ext cx="2507016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Gotham Pro Black" charset="0"/>
                <a:ea typeface="Gotham Pro Black" charset="0"/>
                <a:cs typeface="Gotham Pro Black" charset="0"/>
              </a:rPr>
              <a:t>Prepaid-</a:t>
            </a:r>
            <a:r>
              <a:rPr lang="ru-RU" sz="1400" dirty="0" smtClean="0">
                <a:latin typeface="Gotham Pro Black" charset="0"/>
                <a:ea typeface="Gotham Pro Black" charset="0"/>
                <a:cs typeface="Gotham Pro Black" charset="0"/>
              </a:rPr>
              <a:t>карты (ваучеры) </a:t>
            </a:r>
            <a:r>
              <a:rPr lang="en-US" sz="1400" dirty="0" smtClean="0">
                <a:latin typeface="Gotham Pro Black" charset="0"/>
                <a:ea typeface="Gotham Pro Black" charset="0"/>
                <a:cs typeface="Gotham Pro Black" charset="0"/>
              </a:rPr>
              <a:t>Steam</a:t>
            </a:r>
            <a:r>
              <a:rPr lang="ru-RU" sz="1400" dirty="0" smtClean="0">
                <a:latin typeface="Gotham Pro Black" charset="0"/>
                <a:ea typeface="Gotham Pro Black" charset="0"/>
                <a:cs typeface="Gotham Pro Black" charset="0"/>
              </a:rPr>
              <a:t>, </a:t>
            </a:r>
            <a:r>
              <a:rPr lang="en-US" sz="1400" dirty="0" smtClean="0">
                <a:latin typeface="Gotham Pro Black" charset="0"/>
                <a:ea typeface="Gotham Pro Black" charset="0"/>
                <a:cs typeface="Gotham Pro Black" charset="0"/>
              </a:rPr>
              <a:t>World of </a:t>
            </a:r>
            <a:r>
              <a:rPr lang="en-US" sz="1400" dirty="0" err="1" smtClean="0">
                <a:latin typeface="Gotham Pro Black" charset="0"/>
                <a:ea typeface="Gotham Pro Black" charset="0"/>
                <a:cs typeface="Gotham Pro Black" charset="0"/>
              </a:rPr>
              <a:t>Warcarft</a:t>
            </a:r>
            <a:r>
              <a:rPr lang="ru-RU" sz="1400" dirty="0" smtClean="0">
                <a:latin typeface="Gotham Pro Black" charset="0"/>
                <a:ea typeface="Gotham Pro Black" charset="0"/>
                <a:cs typeface="Gotham Pro Black" charset="0"/>
              </a:rPr>
              <a:t>, </a:t>
            </a:r>
            <a:r>
              <a:rPr lang="en-US" sz="1400" dirty="0" smtClean="0">
                <a:latin typeface="Gotham Pro Black" charset="0"/>
                <a:ea typeface="Gotham Pro Black" charset="0"/>
                <a:cs typeface="Gotham Pro Black" charset="0"/>
              </a:rPr>
              <a:t>PlayStation Network</a:t>
            </a:r>
            <a:r>
              <a:rPr lang="ru-RU" sz="1400" dirty="0" smtClean="0">
                <a:latin typeface="Gotham Pro Black" charset="0"/>
                <a:ea typeface="Gotham Pro Black" charset="0"/>
                <a:cs typeface="Gotham Pro Black" charset="0"/>
              </a:rPr>
              <a:t> и проч.</a:t>
            </a:r>
            <a:r>
              <a:rPr lang="en-US" sz="1400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endParaRPr lang="ru-RU" sz="14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955733" y="5550744"/>
            <a:ext cx="948925" cy="9541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3</a:t>
            </a:r>
            <a:endParaRPr lang="ru-RU" sz="2400" dirty="0"/>
          </a:p>
        </p:txBody>
      </p:sp>
      <p:pic>
        <p:nvPicPr>
          <p:cNvPr id="43" name="Изображение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25" y="5392796"/>
            <a:ext cx="919888" cy="1326577"/>
          </a:xfrm>
          <a:prstGeom prst="rect">
            <a:avLst/>
          </a:prstGeom>
        </p:spPr>
      </p:pic>
      <p:pic>
        <p:nvPicPr>
          <p:cNvPr id="44" name="Изображение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13" y="5170685"/>
            <a:ext cx="1714224" cy="1714224"/>
          </a:xfrm>
          <a:prstGeom prst="rect">
            <a:avLst/>
          </a:prstGeom>
        </p:spPr>
      </p:pic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88" y="5343423"/>
            <a:ext cx="1227543" cy="13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826" y="-86947"/>
            <a:ext cx="8299048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ru-RU" sz="4000" dirty="0">
                <a:latin typeface="Gotham Pro Black" charset="0"/>
                <a:ea typeface="Gotham Pro Black" charset="0"/>
                <a:cs typeface="Gotham Pro Black" charset="0"/>
              </a:rPr>
              <a:t>"Перспективный онлайн</a:t>
            </a:r>
            <a:r>
              <a:rPr lang="ru-RU" sz="4000" dirty="0" smtClean="0">
                <a:latin typeface="Gotham Pro Black" charset="0"/>
                <a:ea typeface="Gotham Pro Black" charset="0"/>
                <a:cs typeface="Gotham Pro Black" charset="0"/>
              </a:rPr>
              <a:t>"</a:t>
            </a:r>
            <a:endParaRPr lang="en-US" sz="40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226923"/>
            <a:ext cx="1731599" cy="51689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78" y="2560720"/>
            <a:ext cx="1388961" cy="1388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826" y="859757"/>
            <a:ext cx="11487174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Несмотря на менее серьезную долю рынка в сравнении с терминалами, сегмент </a:t>
            </a:r>
            <a:r>
              <a:rPr lang="en-US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cashless </a:t>
            </a:r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растет очень быстрыми темпами. В Украине его можно поделить условно на:</a:t>
            </a:r>
            <a:endParaRPr lang="ru-RU" sz="2000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824" y="1875420"/>
            <a:ext cx="2558913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Интернет-</a:t>
            </a:r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эквайринг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558" y="4005981"/>
            <a:ext cx="2281443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Оплата на сайте – кому нужно?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3582" y="1864811"/>
            <a:ext cx="234966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Мобильная коммерция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86" y="2564101"/>
            <a:ext cx="1388961" cy="1388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92320" y="1864810"/>
            <a:ext cx="234966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Электронные кошельки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544" y="2562581"/>
            <a:ext cx="1387100" cy="1387100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1535452" y="4961141"/>
            <a:ext cx="869967" cy="3649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5578578"/>
            <a:ext cx="3877519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Играм, развивающим </a:t>
            </a:r>
            <a:r>
              <a:rPr lang="en-US" sz="1500" dirty="0" smtClean="0">
                <a:latin typeface="Gotham Pro Black" charset="0"/>
                <a:ea typeface="Gotham Pro Black" charset="0"/>
                <a:cs typeface="Gotham Pro Black" charset="0"/>
              </a:rPr>
              <a:t>digital-</a:t>
            </a: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инструменты;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Зависимым от интернет-рекламы новым играм;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3156" y="4005981"/>
            <a:ext cx="2470496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Оплата со счета мобильного– кому нужно?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0402752" y="5002317"/>
            <a:ext cx="688683" cy="4177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35072" y="5578578"/>
            <a:ext cx="3877519" cy="7848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Играм, нацеленными на сегмент старшей аудитории (30-45 лет)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Мобильным играм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71484" y="4001121"/>
            <a:ext cx="2470496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Оплата при помощи кошельков – кому нужно?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28900" y="5578578"/>
            <a:ext cx="115566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Всем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134133" y="5024068"/>
            <a:ext cx="628558" cy="3649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877519" y="6447067"/>
            <a:ext cx="5464090" cy="272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8922513" y="5429280"/>
            <a:ext cx="1489979" cy="2956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11" y="6204116"/>
            <a:ext cx="2128888" cy="6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833" y="2116538"/>
            <a:ext cx="110029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ru-RU" sz="5400" dirty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Техническая </a:t>
            </a:r>
            <a:r>
              <a:rPr lang="ru-RU" sz="5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интеграция и особенности </a:t>
            </a:r>
            <a:r>
              <a:rPr lang="ru-RU" sz="5400" dirty="0" err="1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саппорта</a:t>
            </a:r>
            <a:endParaRPr lang="en-US" sz="5300" b="1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88800"/>
            <a:ext cx="1731752" cy="5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6" y="1298072"/>
            <a:ext cx="11487174" cy="58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999" y="218289"/>
            <a:ext cx="8299048" cy="94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uk-UA" sz="4200" b="1" dirty="0" err="1">
                <a:latin typeface="Gotham Pro Black" charset="0"/>
                <a:ea typeface="Gotham Pro Black" charset="0"/>
                <a:cs typeface="Gotham Pro Black" charset="0"/>
              </a:rPr>
              <a:t>Как</a:t>
            </a:r>
            <a:r>
              <a:rPr lang="uk-UA" sz="4200" b="1" dirty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uk-UA" sz="4200" b="1" dirty="0" err="1">
                <a:latin typeface="Gotham Pro Black" charset="0"/>
                <a:ea typeface="Gotham Pro Black" charset="0"/>
                <a:cs typeface="Gotham Pro Black" charset="0"/>
              </a:rPr>
              <a:t>мы</a:t>
            </a:r>
            <a:r>
              <a:rPr lang="uk-UA" sz="4200" b="1" dirty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uk-UA" sz="4200" b="1" dirty="0" err="1">
                <a:latin typeface="Gotham Pro Black" charset="0"/>
                <a:ea typeface="Gotham Pro Black" charset="0"/>
                <a:cs typeface="Gotham Pro Black" charset="0"/>
              </a:rPr>
              <a:t>работаем</a:t>
            </a:r>
            <a:endParaRPr lang="en-US" sz="42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644" y="2110057"/>
            <a:ext cx="133873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smtClean="0">
                <a:latin typeface="Gotham Pro Black" charset="0"/>
                <a:ea typeface="Gotham Pro Black" charset="0"/>
                <a:cs typeface="Gotham Pro Black" charset="0"/>
              </a:rPr>
              <a:t>Клиент</a:t>
            </a:r>
            <a:endParaRPr lang="ru-RU" sz="24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70" y="2922609"/>
            <a:ext cx="1154483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Клиент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970" y="3737937"/>
            <a:ext cx="1154483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Клиент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70" y="4482187"/>
            <a:ext cx="1154483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Клиент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50442" y="2941556"/>
            <a:ext cx="240293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Финансовая компания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#1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47954" y="3882119"/>
            <a:ext cx="240293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Банк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#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1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47955" y="4575684"/>
            <a:ext cx="2402939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Финансовая компания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#</a:t>
            </a:r>
            <a:r>
              <a:rPr lang="ru-RU" dirty="0">
                <a:latin typeface="Gotham Pro Black" charset="0"/>
                <a:ea typeface="Gotham Pro Black" charset="0"/>
                <a:cs typeface="Gotham Pro Black" charset="0"/>
              </a:rPr>
              <a:t>2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endParaRPr lang="ru-RU" dirty="0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68" y="2922609"/>
            <a:ext cx="1608890" cy="16088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14486" y="4620686"/>
            <a:ext cx="1607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Платежный процессинг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62044" y="2414930"/>
            <a:ext cx="202311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Биллинг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мерчанта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#1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7182340" y="2856826"/>
            <a:ext cx="1926041" cy="4618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3"/>
          </p:cNvCxnSpPr>
          <p:nvPr/>
        </p:nvCxnSpPr>
        <p:spPr>
          <a:xfrm flipV="1">
            <a:off x="7252858" y="3651293"/>
            <a:ext cx="1855523" cy="757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252858" y="4032337"/>
            <a:ext cx="1855523" cy="36467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159252" y="4364604"/>
            <a:ext cx="1862039" cy="100299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 rot="20761992">
            <a:off x="7623242" y="2689500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otham Pro Black" charset="0"/>
                <a:ea typeface="Gotham Pro Black" charset="0"/>
                <a:cs typeface="Gotham Pro Black" charset="0"/>
              </a:rPr>
              <a:t>Notification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 rot="21367587">
            <a:off x="7764436" y="3349303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Gotham Pro Black" charset="0"/>
                <a:ea typeface="Gotham Pro Black" charset="0"/>
                <a:cs typeface="Gotham Pro Black" charset="0"/>
              </a:rPr>
              <a:t>Notification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 rot="472129">
            <a:off x="7820201" y="3896349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Gotham Pro Black" charset="0"/>
                <a:ea typeface="Gotham Pro Black" charset="0"/>
                <a:cs typeface="Gotham Pro Black" charset="0"/>
              </a:rPr>
              <a:t>Notification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 rot="1646495">
            <a:off x="7624391" y="4631515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Gotham Pro Black" charset="0"/>
                <a:ea typeface="Gotham Pro Black" charset="0"/>
                <a:cs typeface="Gotham Pro Black" charset="0"/>
              </a:rPr>
              <a:t>Notification</a:t>
            </a:r>
            <a:endParaRPr lang="ru-RU" sz="14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331089" y="2540411"/>
            <a:ext cx="446955" cy="399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176632" y="3335360"/>
            <a:ext cx="1537854" cy="1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192794" y="4106052"/>
            <a:ext cx="1537854" cy="1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4150893" y="4482187"/>
            <a:ext cx="1579755" cy="418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1155031" y="3199608"/>
            <a:ext cx="592924" cy="35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8" idx="3"/>
          </p:cNvCxnSpPr>
          <p:nvPr/>
        </p:nvCxnSpPr>
        <p:spPr>
          <a:xfrm>
            <a:off x="1166453" y="3937992"/>
            <a:ext cx="567975" cy="169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1140910" y="4738183"/>
            <a:ext cx="592924" cy="35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9162044" y="3302731"/>
            <a:ext cx="202311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Биллинг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мерчанта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#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2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62044" y="4159021"/>
            <a:ext cx="202311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Биллинг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мерчанта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#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3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162044" y="4967069"/>
            <a:ext cx="202311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Биллинг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dirty="0" err="1" smtClean="0">
                <a:latin typeface="Gotham Pro Black" charset="0"/>
                <a:ea typeface="Gotham Pro Black" charset="0"/>
                <a:cs typeface="Gotham Pro Black" charset="0"/>
              </a:rPr>
              <a:t>мерчанта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#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4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61" y="2381239"/>
            <a:ext cx="765127" cy="765127"/>
          </a:xfrm>
          <a:prstGeom prst="rect">
            <a:avLst/>
          </a:prstGeom>
        </p:spPr>
      </p:pic>
      <p:pic>
        <p:nvPicPr>
          <p:cNvPr id="48" name="Изображение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61" y="3239494"/>
            <a:ext cx="765127" cy="765127"/>
          </a:xfrm>
          <a:prstGeom prst="rect">
            <a:avLst/>
          </a:prstGeom>
        </p:spPr>
      </p:pic>
      <p:pic>
        <p:nvPicPr>
          <p:cNvPr id="50" name="Изображение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61" y="4099622"/>
            <a:ext cx="765127" cy="765127"/>
          </a:xfrm>
          <a:prstGeom prst="rect">
            <a:avLst/>
          </a:prstGeom>
        </p:spPr>
      </p:pic>
      <p:pic>
        <p:nvPicPr>
          <p:cNvPr id="51" name="Изображение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60" y="4952275"/>
            <a:ext cx="765127" cy="765127"/>
          </a:xfrm>
          <a:prstGeom prst="rect">
            <a:avLst/>
          </a:prstGeom>
        </p:spPr>
      </p:pic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94" y="5541218"/>
            <a:ext cx="928095" cy="928095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2137830" y="5658466"/>
            <a:ext cx="2462353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Gotham Pro Black" charset="0"/>
                <a:ea typeface="Gotham Pro Black" charset="0"/>
                <a:cs typeface="Gotham Pro Black" charset="0"/>
              </a:rPr>
              <a:t>Te</a:t>
            </a:r>
            <a:r>
              <a:rPr lang="ru-RU" sz="2000" dirty="0" err="1" smtClean="0">
                <a:latin typeface="Gotham Pro Black" charset="0"/>
                <a:ea typeface="Gotham Pro Black" charset="0"/>
                <a:cs typeface="Gotham Pro Black" charset="0"/>
              </a:rPr>
              <a:t>хнический</a:t>
            </a:r>
            <a:r>
              <a:rPr lang="ru-RU" sz="2000" dirty="0" smtClean="0">
                <a:latin typeface="Gotham Pro Black" charset="0"/>
                <a:ea typeface="Gotham Pro Black" charset="0"/>
                <a:cs typeface="Gotham Pro Black" charset="0"/>
              </a:rPr>
              <a:t> протокол</a:t>
            </a:r>
            <a:endParaRPr lang="ru-RU" sz="2000" dirty="0"/>
          </a:p>
        </p:txBody>
      </p:sp>
      <p:sp>
        <p:nvSpPr>
          <p:cNvPr id="60" name="Стрелка вправо 59"/>
          <p:cNvSpPr/>
          <p:nvPr/>
        </p:nvSpPr>
        <p:spPr>
          <a:xfrm rot="16200000" flipV="1">
            <a:off x="2559999" y="4327729"/>
            <a:ext cx="258370" cy="1723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747954" y="3917482"/>
            <a:ext cx="240293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Банк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#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1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16200000" flipV="1">
            <a:off x="2530343" y="3649094"/>
            <a:ext cx="258370" cy="1723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 rot="16200000" flipV="1">
            <a:off x="2530343" y="2690350"/>
            <a:ext cx="258370" cy="1723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909321" y="1779748"/>
            <a:ext cx="2080204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smtClean="0">
                <a:latin typeface="Gotham Pro Black" charset="0"/>
                <a:ea typeface="Gotham Pro Black" charset="0"/>
                <a:cs typeface="Gotham Pro Black" charset="0"/>
              </a:rPr>
              <a:t>Платежная система</a:t>
            </a:r>
            <a:endParaRPr lang="ru-RU" sz="24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74" name="Стрелка вправо 73"/>
          <p:cNvSpPr/>
          <p:nvPr/>
        </p:nvSpPr>
        <p:spPr>
          <a:xfrm rot="5400000" flipV="1">
            <a:off x="3113730" y="3651233"/>
            <a:ext cx="304538" cy="1680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 rot="5400000" flipV="1">
            <a:off x="3111438" y="4360672"/>
            <a:ext cx="292784" cy="1395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 rot="5400000" flipV="1">
            <a:off x="3080143" y="5344065"/>
            <a:ext cx="385377" cy="1923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 rot="19194970" flipV="1">
            <a:off x="4607421" y="5169425"/>
            <a:ext cx="1164041" cy="2416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/>
          <p:nvPr/>
        </p:nvCxnSpPr>
        <p:spPr>
          <a:xfrm flipH="1" flipV="1">
            <a:off x="4187184" y="3146366"/>
            <a:ext cx="1433532" cy="4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 flipV="1">
            <a:off x="4187184" y="3926442"/>
            <a:ext cx="1433532" cy="4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4204557" y="4374271"/>
            <a:ext cx="1337286" cy="326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6993962" y="4482185"/>
            <a:ext cx="1781713" cy="100164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7286726" y="3047956"/>
            <a:ext cx="1757653" cy="40349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>
            <a:off x="7346464" y="3808665"/>
            <a:ext cx="1697915" cy="5135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 flipV="1">
            <a:off x="7159252" y="4183158"/>
            <a:ext cx="1926253" cy="39231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4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999" y="218289"/>
            <a:ext cx="8299048" cy="94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ru-RU" sz="4200" b="1" dirty="0" smtClean="0">
                <a:latin typeface="Gotham Pro Black" charset="0"/>
                <a:ea typeface="Gotham Pro Black" charset="0"/>
                <a:cs typeface="Gotham Pro Black" charset="0"/>
              </a:rPr>
              <a:t>3 простых правила</a:t>
            </a:r>
            <a:endParaRPr lang="en-US" sz="42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7" y="2298796"/>
            <a:ext cx="2020265" cy="2020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966" y="4532662"/>
            <a:ext cx="2813878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Охватывайте максимальный период времени, в который вы принимаете платежи (идеал – качественный 24/7)</a:t>
            </a:r>
            <a:endParaRPr lang="ru-RU" sz="16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1255" y="4532662"/>
            <a:ext cx="2813878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otham Pro Black" charset="0"/>
                <a:ea typeface="Gotham Pro Black" charset="0"/>
                <a:cs typeface="Gotham Pro Black" charset="0"/>
              </a:rPr>
              <a:t>Fraud-</a:t>
            </a:r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транзакции – ваш злейший враг. В войне с ним не может быть ни пленных, ни ко</a:t>
            </a:r>
            <a:r>
              <a:rPr lang="ru-RU" sz="1600" dirty="0">
                <a:latin typeface="Gotham Pro Black" charset="0"/>
                <a:ea typeface="Gotham Pro Black" charset="0"/>
                <a:cs typeface="Gotham Pro Black" charset="0"/>
              </a:rPr>
              <a:t>м</a:t>
            </a:r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промиссов</a:t>
            </a:r>
            <a:endParaRPr lang="ru-RU" sz="16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59" y="2298796"/>
            <a:ext cx="2020265" cy="202026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67" y="2298795"/>
            <a:ext cx="2020265" cy="2020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6660" y="4532662"/>
            <a:ext cx="2813878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Клиент всегда прав: ваш это партнер или же конечный потребитель.</a:t>
            </a:r>
            <a:endParaRPr lang="ru-RU" sz="16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26" y="1136861"/>
            <a:ext cx="1148717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Минимум сроков, максимум </a:t>
            </a:r>
            <a:r>
              <a:rPr lang="ru-RU" sz="2400" dirty="0" err="1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фидбека</a:t>
            </a:r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 – принцип работы, который строит доверительные отношения с игровыми проектами на годы</a:t>
            </a:r>
            <a:endParaRPr lang="ru-RU" sz="2400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999" y="3968487"/>
            <a:ext cx="11002984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ru-RU" sz="5300" b="1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СПАСИБО!</a:t>
            </a:r>
            <a:endParaRPr lang="en-US" sz="5300" b="1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4" y="5169944"/>
            <a:ext cx="11485936" cy="5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88800"/>
            <a:ext cx="1731752" cy="5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9016" y="2787870"/>
            <a:ext cx="11002984" cy="10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ru-RU" sz="5400" dirty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Объективная оценка рынка </a:t>
            </a:r>
            <a:endParaRPr lang="en-US" sz="5300" b="1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88800"/>
            <a:ext cx="1731752" cy="5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826" y="160760"/>
            <a:ext cx="8299048" cy="97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ru-RU" sz="4400" dirty="0">
                <a:latin typeface="Gotham Pro Black" charset="0"/>
                <a:ea typeface="Gotham Pro Black" charset="0"/>
                <a:cs typeface="Gotham Pro Black" charset="0"/>
              </a:rPr>
              <a:t>Издатели и разработчики </a:t>
            </a:r>
            <a:endParaRPr lang="en-US" sz="42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826" y="1136861"/>
            <a:ext cx="1148717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Украинский игровой рынок: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потенциал, </a:t>
            </a:r>
            <a:r>
              <a:rPr lang="ru-RU" sz="2400" dirty="0" err="1" smtClean="0">
                <a:solidFill>
                  <a:schemeClr val="bg1"/>
                </a:solidFill>
              </a:rPr>
              <a:t>аутсорс</a:t>
            </a:r>
            <a:r>
              <a:rPr lang="ru-RU" sz="2400" dirty="0" smtClean="0">
                <a:solidFill>
                  <a:schemeClr val="bg1"/>
                </a:solidFill>
              </a:rPr>
              <a:t> и еще что он может сотворить сам.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6" y="2112962"/>
            <a:ext cx="2744430" cy="784123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60" y="1805009"/>
            <a:ext cx="1962524" cy="1539235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98" y="1944827"/>
            <a:ext cx="2104020" cy="1120391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3541852" y="2319086"/>
            <a:ext cx="914401" cy="3662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776363" y="2319086"/>
            <a:ext cx="914401" cy="3662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01" y="3356166"/>
            <a:ext cx="2442259" cy="821820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4250335" y="3732757"/>
            <a:ext cx="914401" cy="3662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48" y="3247953"/>
            <a:ext cx="2301659" cy="1532941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6" y="4664877"/>
            <a:ext cx="1888003" cy="1480195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3541851" y="5334831"/>
            <a:ext cx="914401" cy="3662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88" y="4787780"/>
            <a:ext cx="2093811" cy="1156683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52" y="4850652"/>
            <a:ext cx="2440811" cy="1108647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98" y="4963629"/>
            <a:ext cx="2440811" cy="11086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52782" y="1939920"/>
            <a:ext cx="2239218" cy="10926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Gotham Pro Black" charset="0"/>
                <a:ea typeface="Gotham Pro Black" charset="0"/>
                <a:cs typeface="Gotham Pro Black" charset="0"/>
              </a:rPr>
              <a:t>MMO-</a:t>
            </a:r>
            <a:r>
              <a:rPr lang="ru-RU" sz="1300" dirty="0" err="1" smtClean="0">
                <a:latin typeface="Gotham Pro Black" charset="0"/>
                <a:ea typeface="Gotham Pro Black" charset="0"/>
                <a:cs typeface="Gotham Pro Black" charset="0"/>
              </a:rPr>
              <a:t>экшен</a:t>
            </a:r>
            <a:r>
              <a:rPr lang="ru-RU" sz="1300" dirty="0" smtClean="0">
                <a:latin typeface="Gotham Pro Black" charset="0"/>
                <a:ea typeface="Gotham Pro Black" charset="0"/>
                <a:cs typeface="Gotham Pro Black" charset="0"/>
              </a:rPr>
              <a:t> с передовой графикой и без </a:t>
            </a:r>
            <a:r>
              <a:rPr lang="ru-RU" sz="1300" dirty="0" err="1" smtClean="0">
                <a:latin typeface="Gotham Pro Black" charset="0"/>
                <a:ea typeface="Gotham Pro Black" charset="0"/>
                <a:cs typeface="Gotham Pro Black" charset="0"/>
              </a:rPr>
              <a:t>хардкорных</a:t>
            </a:r>
            <a:r>
              <a:rPr lang="ru-RU" sz="1300" dirty="0" smtClean="0">
                <a:latin typeface="Gotham Pro Black" charset="0"/>
                <a:ea typeface="Gotham Pro Black" charset="0"/>
                <a:cs typeface="Gotham Pro Black" charset="0"/>
              </a:rPr>
              <a:t> элементов, которыми знамениты конкуренты</a:t>
            </a:r>
            <a:endParaRPr lang="ru-RU" sz="13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0764" y="3534399"/>
            <a:ext cx="4491107" cy="8925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300" dirty="0" smtClean="0">
                <a:latin typeface="Gotham Pro Black" charset="0"/>
                <a:ea typeface="Gotham Pro Black" charset="0"/>
                <a:cs typeface="Gotham Pro Black" charset="0"/>
              </a:rPr>
              <a:t>Более 5 лет с постоянными </a:t>
            </a:r>
            <a:r>
              <a:rPr lang="ru-RU" sz="1300" dirty="0" err="1" smtClean="0">
                <a:latin typeface="Gotham Pro Black" charset="0"/>
                <a:ea typeface="Gotham Pro Black" charset="0"/>
                <a:cs typeface="Gotham Pro Black" charset="0"/>
              </a:rPr>
              <a:t>апдейтами</a:t>
            </a:r>
            <a:r>
              <a:rPr lang="ru-RU" sz="1300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 dirty="0" smtClean="0">
                <a:latin typeface="Gotham Pro Black" charset="0"/>
                <a:ea typeface="Gotham Pro Black" charset="0"/>
                <a:cs typeface="Gotham Pro Black" charset="0"/>
              </a:rPr>
              <a:t>Более 43 млн регистраций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 dirty="0" smtClean="0">
                <a:latin typeface="Gotham Pro Black" charset="0"/>
                <a:ea typeface="Gotham Pro Black" charset="0"/>
                <a:cs typeface="Gotham Pro Black" charset="0"/>
              </a:rPr>
              <a:t>Около 200 000 «</a:t>
            </a:r>
            <a:r>
              <a:rPr lang="ru-RU" sz="1300" dirty="0" err="1" smtClean="0">
                <a:latin typeface="Gotham Pro Black" charset="0"/>
                <a:ea typeface="Gotham Pro Black" charset="0"/>
                <a:cs typeface="Gotham Pro Black" charset="0"/>
              </a:rPr>
              <a:t>онлайна</a:t>
            </a:r>
            <a:r>
              <a:rPr lang="ru-RU" sz="1300" dirty="0" smtClean="0">
                <a:latin typeface="Gotham Pro Black" charset="0"/>
                <a:ea typeface="Gotham Pro Black" charset="0"/>
                <a:cs typeface="Gotham Pro Black" charset="0"/>
              </a:rPr>
              <a:t>»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300" dirty="0" smtClean="0">
                <a:latin typeface="Gotham Pro Black" charset="0"/>
                <a:ea typeface="Gotham Pro Black" charset="0"/>
                <a:cs typeface="Gotham Pro Black" charset="0"/>
              </a:rPr>
              <a:t>Стабильная монетизация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64298" y="6221417"/>
            <a:ext cx="7617573" cy="3231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Суммарная аудитория всех игр компании – 36.5 млн игроков/месяц</a:t>
            </a:r>
            <a:endParaRPr lang="ru-RU" sz="15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826" y="1136861"/>
            <a:ext cx="1148717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Украинский игровой рынок:</a:t>
            </a:r>
            <a:r>
              <a:rPr lang="en-US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потенциал, </a:t>
            </a:r>
            <a:r>
              <a:rPr lang="ru-RU" sz="2000" dirty="0" err="1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аутсорс</a:t>
            </a:r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 и еще что он может сотворить сам.  </a:t>
            </a:r>
            <a:endParaRPr lang="ru-RU" sz="2000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999" y="218289"/>
            <a:ext cx="8299048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ru-RU" sz="4000" dirty="0">
                <a:latin typeface="Gotham Pro Black" charset="0"/>
                <a:ea typeface="Gotham Pro Black" charset="0"/>
                <a:cs typeface="Gotham Pro Black" charset="0"/>
              </a:rPr>
              <a:t>Издатели и разработчики </a:t>
            </a:r>
            <a:endParaRPr lang="en-US" sz="40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26" y="1136861"/>
            <a:ext cx="1148717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Украинский игровой рынок:</a:t>
            </a:r>
            <a:r>
              <a:rPr lang="en-US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потенциал, </a:t>
            </a:r>
            <a:r>
              <a:rPr lang="ru-RU" sz="2000" dirty="0" err="1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аутсорс</a:t>
            </a:r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 и еще что он может сотворить сам.  </a:t>
            </a:r>
            <a:endParaRPr lang="ru-RU" sz="2000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3" y="3597923"/>
            <a:ext cx="1929652" cy="1156183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2647395" y="3914178"/>
            <a:ext cx="1180619" cy="4125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83" y="3711767"/>
            <a:ext cx="2975940" cy="928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16120" y="3410772"/>
            <a:ext cx="3719332" cy="14773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dirty="0" err="1" smtClean="0">
                <a:latin typeface="Gotham Pro Black" charset="0"/>
                <a:ea typeface="Gotham Pro Black" charset="0"/>
                <a:cs typeface="Gotham Pro Black" charset="0"/>
              </a:rPr>
              <a:t>Ремастер</a:t>
            </a: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 культовой стратегии</a:t>
            </a:r>
            <a:endParaRPr lang="en-US" sz="1500" dirty="0" smtClean="0">
              <a:latin typeface="Gotham Pro Black" charset="0"/>
              <a:ea typeface="Gotham Pro Black" charset="0"/>
              <a:cs typeface="Gotham Pro Blac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Около 200 000 тыс. проданных копий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Первый в Украине опыт продажи игры через платежные терминалы</a:t>
            </a:r>
            <a:endParaRPr lang="ru-RU" sz="15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8" y="4883616"/>
            <a:ext cx="2455064" cy="194359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7097012" y="3962412"/>
            <a:ext cx="1180619" cy="4125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693578" y="5537576"/>
            <a:ext cx="1180619" cy="4125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19" y="5283317"/>
            <a:ext cx="1979583" cy="92105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71" y="5326867"/>
            <a:ext cx="2878300" cy="9210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37539" y="5164147"/>
            <a:ext cx="2654461" cy="12464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Более 6 млн проданных копий (</a:t>
            </a:r>
            <a:r>
              <a:rPr lang="en-US" sz="1500" dirty="0" smtClean="0">
                <a:latin typeface="Gotham Pro Black" charset="0"/>
                <a:ea typeface="Gotham Pro Black" charset="0"/>
                <a:cs typeface="Gotham Pro Black" charset="0"/>
              </a:rPr>
              <a:t>Steam)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Международное признание</a:t>
            </a:r>
            <a:endParaRPr lang="ru-RU" sz="15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9" y="1673743"/>
            <a:ext cx="1801110" cy="1194706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2701964" y="2239610"/>
            <a:ext cx="1180619" cy="4125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83" y="1439316"/>
            <a:ext cx="2878142" cy="2158607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7080827" y="2239610"/>
            <a:ext cx="1180619" cy="4125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16121" y="1917427"/>
            <a:ext cx="367588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Онлайн-</a:t>
            </a:r>
            <a:r>
              <a:rPr lang="ru-RU" sz="1500" dirty="0" err="1" smtClean="0">
                <a:latin typeface="Gotham Pro Black" charset="0"/>
                <a:ea typeface="Gotham Pro Black" charset="0"/>
                <a:cs typeface="Gotham Pro Black" charset="0"/>
              </a:rPr>
              <a:t>шутер</a:t>
            </a: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 в духе </a:t>
            </a:r>
            <a:r>
              <a:rPr lang="en-US" sz="1500" dirty="0" smtClean="0">
                <a:latin typeface="Gotham Pro Black" charset="0"/>
                <a:ea typeface="Gotham Pro Black" charset="0"/>
                <a:cs typeface="Gotham Pro Black" charset="0"/>
              </a:rPr>
              <a:t>S.T.A.L.K.E.R.</a:t>
            </a:r>
            <a:endParaRPr lang="ru-RU" sz="1500" dirty="0" smtClean="0">
              <a:latin typeface="Gotham Pro Black" charset="0"/>
              <a:ea typeface="Gotham Pro Black" charset="0"/>
              <a:cs typeface="Gotham Pro Blac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Около 300 000 игроков онлайн/месяц</a:t>
            </a:r>
            <a:endParaRPr lang="en-US" sz="1500" dirty="0" smtClean="0">
              <a:latin typeface="Gotham Pro Black" charset="0"/>
              <a:ea typeface="Gotham Pro Black" charset="0"/>
              <a:cs typeface="Gotham Pr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999" y="218289"/>
            <a:ext cx="8299048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ru-RU" sz="4400" dirty="0">
                <a:latin typeface="Gotham Pro Black" charset="0"/>
                <a:ea typeface="Gotham Pro Black" charset="0"/>
                <a:cs typeface="Gotham Pro Black" charset="0"/>
              </a:rPr>
              <a:t>Издатели и разработчики </a:t>
            </a:r>
            <a:endParaRPr lang="en-US" sz="44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5" y="1885210"/>
            <a:ext cx="3442039" cy="1858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26" y="1136861"/>
            <a:ext cx="1148717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Украинский игровой рынок: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потенциал, </a:t>
            </a:r>
            <a:r>
              <a:rPr lang="ru-RU" sz="2400" dirty="0" err="1" smtClean="0">
                <a:solidFill>
                  <a:schemeClr val="bg1"/>
                </a:solidFill>
              </a:rPr>
              <a:t>аутсорс</a:t>
            </a:r>
            <a:r>
              <a:rPr lang="ru-RU" sz="2400" dirty="0" smtClean="0">
                <a:solidFill>
                  <a:schemeClr val="bg1"/>
                </a:solidFill>
              </a:rPr>
              <a:t> и еще что он может сотворить сам.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620942" y="2517098"/>
            <a:ext cx="1180619" cy="4125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91109" y="2215532"/>
            <a:ext cx="367588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Общая разработка и </a:t>
            </a:r>
            <a:r>
              <a:rPr lang="ru-RU" sz="1500" dirty="0" err="1" smtClean="0">
                <a:latin typeface="Gotham Pro Black" charset="0"/>
                <a:ea typeface="Gotham Pro Black" charset="0"/>
                <a:cs typeface="Gotham Pro Black" charset="0"/>
              </a:rPr>
              <a:t>портирование</a:t>
            </a: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 (ПК, </a:t>
            </a:r>
            <a:r>
              <a:rPr lang="en-US" sz="1500" dirty="0" smtClean="0">
                <a:latin typeface="Gotham Pro Black" charset="0"/>
                <a:ea typeface="Gotham Pro Black" charset="0"/>
                <a:cs typeface="Gotham Pro Black" charset="0"/>
              </a:rPr>
              <a:t>Mac OS</a:t>
            </a: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) 12 ААА-проектов линейки </a:t>
            </a:r>
            <a:r>
              <a:rPr lang="en-US" sz="1500" dirty="0" err="1" smtClean="0">
                <a:latin typeface="Gotham Pro Black" charset="0"/>
                <a:ea typeface="Gotham Pro Black" charset="0"/>
                <a:cs typeface="Gotham Pro Black" charset="0"/>
              </a:rPr>
              <a:t>Ubisoft</a:t>
            </a:r>
            <a:r>
              <a:rPr lang="en-US" sz="1500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за 6 лет работы</a:t>
            </a:r>
            <a:endParaRPr lang="en-US" sz="1500" dirty="0" smtClean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15" y="1735386"/>
            <a:ext cx="1618904" cy="197595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858" y="1825831"/>
            <a:ext cx="2227464" cy="549991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783" y="2615087"/>
            <a:ext cx="1986539" cy="992319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6" y="3888923"/>
            <a:ext cx="1916116" cy="1175313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7656537" y="2497773"/>
            <a:ext cx="1016074" cy="3167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10" y="5517722"/>
            <a:ext cx="3645694" cy="997578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175" y="5329963"/>
            <a:ext cx="1508914" cy="1508914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44" y="5361532"/>
            <a:ext cx="1413713" cy="141371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3875" y="5691783"/>
            <a:ext cx="2351512" cy="823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15732" y="5918876"/>
            <a:ext cx="129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defRPr/>
            </a:pPr>
            <a:r>
              <a:rPr lang="ru-RU" sz="2000" dirty="0">
                <a:latin typeface="Gotham Pro Black" charset="0"/>
                <a:ea typeface="Gotham Pro Black" charset="0"/>
                <a:cs typeface="Gotham Pro Black" charset="0"/>
              </a:rPr>
              <a:t>Другие: </a:t>
            </a:r>
            <a:endParaRPr lang="en-US" sz="20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620941" y="4193982"/>
            <a:ext cx="1180619" cy="4125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891109" y="3520378"/>
            <a:ext cx="3675880" cy="1708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17 лет работы на рынке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21 разработанная игра для ПК и мобильных платформ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8 игр серии «</a:t>
            </a:r>
            <a:r>
              <a:rPr lang="en-US" sz="1500" dirty="0" smtClean="0">
                <a:latin typeface="Gotham Pro Black" charset="0"/>
                <a:ea typeface="Gotham Pro Black" charset="0"/>
                <a:cs typeface="Gotham Pro Black" charset="0"/>
              </a:rPr>
              <a:t>Adventures of Sherlock Holmes</a:t>
            </a: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», 7 млн проданных копий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dirty="0" smtClean="0">
                <a:latin typeface="Gotham Pro Black" charset="0"/>
                <a:ea typeface="Gotham Pro Black" charset="0"/>
                <a:cs typeface="Gotham Pro Black" charset="0"/>
              </a:rPr>
              <a:t>13 казуальных игр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826" y="1136861"/>
            <a:ext cx="1148717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Украинский игровой рынок:</a:t>
            </a:r>
            <a:r>
              <a:rPr lang="en-US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потенциал, </a:t>
            </a:r>
            <a:r>
              <a:rPr lang="ru-RU" sz="2000" dirty="0" err="1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аутсорс</a:t>
            </a:r>
            <a:r>
              <a:rPr lang="ru-RU" sz="20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 и еще что он может сотворить сам.  </a:t>
            </a:r>
            <a:endParaRPr lang="ru-RU" sz="2000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826" y="428975"/>
            <a:ext cx="963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otham Pro Black" charset="0"/>
                <a:ea typeface="Gotham Pro Black" charset="0"/>
                <a:cs typeface="Gotham Pro Black" charset="0"/>
              </a:rPr>
              <a:t>Объективная оценка рынка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26" y="1136861"/>
            <a:ext cx="1148717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Какие выводы мы можем сделать на примере этих компаний?</a:t>
            </a:r>
            <a:endParaRPr lang="ru-RU" sz="2400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138" y="2022868"/>
            <a:ext cx="563810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Рынок находится на стадии развития и становления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623" y="3215969"/>
            <a:ext cx="6096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>
                <a:latin typeface="Gotham Pro Black" charset="0"/>
                <a:ea typeface="Gotham Pro Black" charset="0"/>
                <a:cs typeface="Gotham Pro Black" charset="0"/>
              </a:rPr>
              <a:t>Процесс выхода из описанной стадии замедлился  по вине экономического спада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3856" y="4445923"/>
            <a:ext cx="5243332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Новые проекты и компании не превышают долю существующих студий и компаний 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94959" y="4583443"/>
            <a:ext cx="673024" cy="646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3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7692" y="5777271"/>
            <a:ext cx="5243332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Украинский рынок готов к развитию, но это произойдет лишь в случае внутренней инициативы его участников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734174" y="5915770"/>
            <a:ext cx="673024" cy="646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4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8949779" y="3215969"/>
            <a:ext cx="673024" cy="646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2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3419010" y="2022868"/>
            <a:ext cx="673024" cy="646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04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6" y="1298072"/>
            <a:ext cx="11487174" cy="58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998" y="218289"/>
            <a:ext cx="9637171" cy="93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ru-RU" sz="3200" b="1" dirty="0" smtClean="0">
                <a:latin typeface="Gotham Pro Black" charset="0"/>
                <a:ea typeface="Gotham Pro Black" charset="0"/>
                <a:cs typeface="Gotham Pro Black" charset="0"/>
              </a:rPr>
              <a:t>Игровой </a:t>
            </a:r>
            <a:r>
              <a:rPr lang="uk-UA" sz="3200" b="1" dirty="0" err="1">
                <a:latin typeface="Gotham Pro Black" charset="0"/>
                <a:ea typeface="Gotham Pro Black" charset="0"/>
                <a:cs typeface="Gotham Pro Black" charset="0"/>
              </a:rPr>
              <a:t>р</a:t>
            </a:r>
            <a:r>
              <a:rPr lang="uk-UA" sz="3200" b="1" dirty="0" err="1" smtClean="0">
                <a:latin typeface="Gotham Pro Black" charset="0"/>
                <a:ea typeface="Gotham Pro Black" charset="0"/>
                <a:cs typeface="Gotham Pro Black" charset="0"/>
              </a:rPr>
              <a:t>ынок</a:t>
            </a:r>
            <a:r>
              <a:rPr lang="uk-UA" sz="3200" b="1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uk-UA" sz="3200" b="1" dirty="0" err="1" smtClean="0">
                <a:latin typeface="Gotham Pro Black" charset="0"/>
                <a:ea typeface="Gotham Pro Black" charset="0"/>
                <a:cs typeface="Gotham Pro Black" charset="0"/>
              </a:rPr>
              <a:t>Украины</a:t>
            </a:r>
            <a:r>
              <a:rPr lang="uk-UA" sz="3200" b="1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en-US" sz="3200" b="1" dirty="0" smtClean="0">
                <a:latin typeface="Gotham Pro Black" charset="0"/>
                <a:ea typeface="Gotham Pro Black" charset="0"/>
                <a:cs typeface="Gotham Pro Black" charset="0"/>
              </a:rPr>
              <a:t>vs </a:t>
            </a:r>
            <a:r>
              <a:rPr lang="ru-RU" sz="3200" b="1" dirty="0" smtClean="0">
                <a:latin typeface="Gotham Pro Black" charset="0"/>
                <a:ea typeface="Gotham Pro Black" charset="0"/>
                <a:cs typeface="Gotham Pro Black" charset="0"/>
              </a:rPr>
              <a:t>Рынок СНГ</a:t>
            </a:r>
            <a:endParaRPr lang="en-US" sz="32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37" y="1640849"/>
            <a:ext cx="1304503" cy="130450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46" y="1631079"/>
            <a:ext cx="1304503" cy="1304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1661" y="3210377"/>
            <a:ext cx="5270339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Более сильная покупательская способность конечного потребителя;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34084" y="4019629"/>
            <a:ext cx="527033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Gotham Pro Black" charset="0"/>
                <a:ea typeface="Gotham Pro Black" charset="0"/>
                <a:cs typeface="Gotham Pro Black" charset="0"/>
              </a:rPr>
              <a:t>Развитие и популяризация электронных денег;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09238" y="4582660"/>
            <a:ext cx="5282762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Gotham Pro Black" charset="0"/>
                <a:ea typeface="Gotham Pro Black" charset="0"/>
                <a:cs typeface="Gotham Pro Black" charset="0"/>
              </a:rPr>
              <a:t>Наличие собственных крупных компаний (</a:t>
            </a:r>
            <a:r>
              <a:rPr lang="en-US" sz="1600" dirty="0" err="1">
                <a:latin typeface="Gotham Pro Black" charset="0"/>
                <a:ea typeface="Gotham Pro Black" charset="0"/>
                <a:cs typeface="Gotham Pro Black" charset="0"/>
              </a:rPr>
              <a:t>Mail.Ru</a:t>
            </a:r>
            <a:r>
              <a:rPr lang="en-US" sz="1600" dirty="0">
                <a:latin typeface="Gotham Pro Black" charset="0"/>
                <a:ea typeface="Gotham Pro Black" charset="0"/>
                <a:cs typeface="Gotham Pro Black" charset="0"/>
              </a:rPr>
              <a:t> Group, </a:t>
            </a:r>
            <a:r>
              <a:rPr lang="en-US" sz="1600" dirty="0" err="1">
                <a:latin typeface="Gotham Pro Black" charset="0"/>
                <a:ea typeface="Gotham Pro Black" charset="0"/>
                <a:cs typeface="Gotham Pro Black" charset="0"/>
              </a:rPr>
              <a:t>Yandex</a:t>
            </a:r>
            <a:r>
              <a:rPr lang="en-US" sz="1600" dirty="0">
                <a:latin typeface="Gotham Pro Black" charset="0"/>
                <a:ea typeface="Gotham Pro Black" charset="0"/>
                <a:cs typeface="Gotham Pro Black" charset="0"/>
              </a:rPr>
              <a:t>)</a:t>
            </a:r>
            <a:r>
              <a:rPr lang="ru-RU" sz="1600" dirty="0">
                <a:latin typeface="Gotham Pro Black" charset="0"/>
                <a:ea typeface="Gotham Pro Black" charset="0"/>
                <a:cs typeface="Gotham Pro Black" charset="0"/>
              </a:rPr>
              <a:t> и представительств мировых компаний (</a:t>
            </a:r>
            <a:r>
              <a:rPr lang="en-US" sz="1600" dirty="0">
                <a:latin typeface="Gotham Pro Black" charset="0"/>
                <a:ea typeface="Gotham Pro Black" charset="0"/>
                <a:cs typeface="Gotham Pro Black" charset="0"/>
              </a:rPr>
              <a:t>Electronic Arts, Riot Games</a:t>
            </a:r>
            <a:r>
              <a:rPr lang="ru-RU" sz="1600" dirty="0">
                <a:latin typeface="Gotham Pro Black" charset="0"/>
                <a:ea typeface="Gotham Pro Black" charset="0"/>
                <a:cs typeface="Gotham Pro Black" charset="0"/>
              </a:rPr>
              <a:t> и т.д</a:t>
            </a:r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.).</a:t>
            </a:r>
            <a:endParaRPr lang="ru-RU" sz="1600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" y="3229917"/>
            <a:ext cx="5270339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Отсутствие внешних экономических санкций</a:t>
            </a:r>
            <a:r>
              <a:rPr lang="ru-RU" sz="1600" dirty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и внутреннего «закона </a:t>
            </a:r>
            <a:r>
              <a:rPr lang="en-US" sz="1600" dirty="0" smtClean="0">
                <a:latin typeface="Gotham Pro Black" charset="0"/>
                <a:ea typeface="Gotham Pro Black" charset="0"/>
                <a:cs typeface="Gotham Pro Black" charset="0"/>
              </a:rPr>
              <a:t>Google</a:t>
            </a:r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»;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099257"/>
            <a:ext cx="5270339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Более тесная интеграция с европейской игровой индустрией;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" y="4997181"/>
            <a:ext cx="5270339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otham Pro Black" charset="0"/>
                <a:ea typeface="Gotham Pro Black" charset="0"/>
                <a:cs typeface="Gotham Pro Black" charset="0"/>
              </a:rPr>
              <a:t>Формализация платежных операций (разделение между банками, агентами банка и ФК и лицензией на прием платежей)</a:t>
            </a:r>
          </a:p>
        </p:txBody>
      </p:sp>
    </p:spTree>
    <p:extLst>
      <p:ext uri="{BB962C8B-B14F-4D97-AF65-F5344CB8AC3E}">
        <p14:creationId xmlns:p14="http://schemas.microsoft.com/office/powerpoint/2010/main" val="11316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5873" y="-41571"/>
            <a:ext cx="10100158" cy="94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0"/>
              </a:lnSpc>
            </a:pPr>
            <a:r>
              <a:rPr lang="uk-UA" sz="3800" b="1" dirty="0" smtClean="0">
                <a:latin typeface="Gotham Pro Black" charset="0"/>
                <a:ea typeface="Gotham Pro Black" charset="0"/>
                <a:cs typeface="Gotham Pro Black" charset="0"/>
              </a:rPr>
              <a:t>Портрет онлайн-</a:t>
            </a:r>
            <a:r>
              <a:rPr lang="uk-UA" sz="3800" b="1" dirty="0" err="1" smtClean="0">
                <a:latin typeface="Gotham Pro Black" charset="0"/>
                <a:ea typeface="Gotham Pro Black" charset="0"/>
                <a:cs typeface="Gotham Pro Black" charset="0"/>
              </a:rPr>
              <a:t>игрока</a:t>
            </a:r>
            <a:r>
              <a:rPr lang="uk-UA" sz="3800" b="1" dirty="0" smtClean="0">
                <a:latin typeface="Gotham Pro Black" charset="0"/>
                <a:ea typeface="Gotham Pro Black" charset="0"/>
                <a:cs typeface="Gotham Pro Black" charset="0"/>
              </a:rPr>
              <a:t> в </a:t>
            </a:r>
            <a:r>
              <a:rPr lang="uk-UA" sz="3800" b="1" dirty="0" err="1" smtClean="0">
                <a:latin typeface="Gotham Pro Black" charset="0"/>
                <a:ea typeface="Gotham Pro Black" charset="0"/>
                <a:cs typeface="Gotham Pro Black" charset="0"/>
              </a:rPr>
              <a:t>Украине</a:t>
            </a:r>
            <a:endParaRPr lang="en-US" sz="3800" b="1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90363"/>
            <a:ext cx="1731599" cy="51689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49" y="1552694"/>
            <a:ext cx="3752127" cy="3752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40375"/>
            <a:ext cx="457235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Мужчина (72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  <a:sym typeface="Wingdings"/>
              </a:rPr>
              <a:t>%)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  <a:sym typeface="Wingdings"/>
              </a:rPr>
              <a:t> возрастом </a:t>
            </a:r>
            <a:r>
              <a:rPr lang="ru-RU" dirty="0" smtClean="0">
                <a:solidFill>
                  <a:srgbClr val="FF0000"/>
                </a:solidFill>
                <a:latin typeface="Gotham Pro Black" charset="0"/>
                <a:ea typeface="Gotham Pro Black" charset="0"/>
                <a:cs typeface="Gotham Pro Black" charset="0"/>
                <a:sym typeface="Wingdings"/>
              </a:rPr>
              <a:t>от 14 до 35 лет</a:t>
            </a:r>
            <a:endParaRPr lang="ru-RU" dirty="0">
              <a:solidFill>
                <a:srgbClr val="FF0000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4476" y="1840375"/>
            <a:ext cx="3867524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Пользователь ПК/ноутбука (87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  <a:sym typeface="Wingdings"/>
              </a:rPr>
              <a:t>%)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  <a:sym typeface="Wingdings"/>
              </a:rPr>
              <a:t>, половина из которых играет </a:t>
            </a:r>
            <a:r>
              <a:rPr lang="ru-RU" dirty="0" smtClean="0">
                <a:solidFill>
                  <a:srgbClr val="FF0000"/>
                </a:solidFill>
                <a:latin typeface="Gotham Pro Black" charset="0"/>
                <a:ea typeface="Gotham Pro Black" charset="0"/>
                <a:cs typeface="Gotham Pro Black" charset="0"/>
                <a:sym typeface="Wingdings"/>
              </a:rPr>
              <a:t>каждый день 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  <a:sym typeface="Wingdings"/>
              </a:rPr>
              <a:t>и </a:t>
            </a:r>
            <a:r>
              <a:rPr lang="ru-RU" dirty="0" smtClean="0">
                <a:solidFill>
                  <a:srgbClr val="FF0000"/>
                </a:solidFill>
                <a:latin typeface="Gotham Pro Black" charset="0"/>
                <a:ea typeface="Gotham Pro Black" charset="0"/>
                <a:cs typeface="Gotham Pro Black" charset="0"/>
                <a:sym typeface="Wingdings"/>
              </a:rPr>
              <a:t>24 часа 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  <a:sym typeface="Wingdings"/>
              </a:rPr>
              <a:t>за 2 недели.</a:t>
            </a:r>
            <a:endParaRPr lang="ru-RU" dirty="0">
              <a:solidFill>
                <a:srgbClr val="FF0000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2598"/>
            <a:ext cx="4572349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Около </a:t>
            </a:r>
            <a:r>
              <a:rPr lang="ru-RU" dirty="0" smtClean="0">
                <a:solidFill>
                  <a:srgbClr val="FF0000"/>
                </a:solidFill>
                <a:latin typeface="Gotham Pro Black" charset="0"/>
                <a:ea typeface="Gotham Pro Black" charset="0"/>
                <a:cs typeface="Gotham Pro Black" charset="0"/>
              </a:rPr>
              <a:t>4.8 млн 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пользователей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Steam (12-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е место в мире), где лидеры симпатий – </a:t>
            </a:r>
            <a:r>
              <a:rPr lang="en-US" dirty="0" err="1" smtClean="0">
                <a:latin typeface="Gotham Pro Black" charset="0"/>
                <a:ea typeface="Gotham Pro Black" charset="0"/>
                <a:cs typeface="Gotham Pro Black" charset="0"/>
              </a:rPr>
              <a:t>Dota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 2 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и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Steam.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4476" y="4050235"/>
            <a:ext cx="3879099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Самая популярная онлайн-игра – </a:t>
            </a:r>
            <a:r>
              <a:rPr lang="en-US" dirty="0" smtClean="0">
                <a:latin typeface="Gotham Pro Black" charset="0"/>
                <a:ea typeface="Gotham Pro Black" charset="0"/>
                <a:cs typeface="Gotham Pro Black" charset="0"/>
              </a:rPr>
              <a:t>World of Tanks 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с аудиторией в </a:t>
            </a:r>
            <a:r>
              <a:rPr lang="ru-RU" dirty="0" smtClean="0">
                <a:solidFill>
                  <a:srgbClr val="FF0000"/>
                </a:solidFill>
                <a:latin typeface="Gotham Pro Black" charset="0"/>
                <a:ea typeface="Gotham Pro Black" charset="0"/>
                <a:cs typeface="Gotham Pro Black" charset="0"/>
              </a:rPr>
              <a:t>6.5 млн игроков.</a:t>
            </a:r>
            <a:r>
              <a:rPr lang="ru-RU" dirty="0" smtClean="0">
                <a:latin typeface="Gotham Pro Black" charset="0"/>
                <a:ea typeface="Gotham Pro Black" charset="0"/>
                <a:cs typeface="Gotham Pro Black" charset="0"/>
              </a:rPr>
              <a:t> </a:t>
            </a:r>
            <a:endParaRPr lang="ru-RU" dirty="0">
              <a:latin typeface="Gotham Pro Black" charset="0"/>
              <a:ea typeface="Gotham Pro Black" charset="0"/>
              <a:cs typeface="Gotham Pro Blac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41985"/>
            <a:ext cx="1220357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Украинский игрок сохраняет стабильный интерес к проектам с  </a:t>
            </a:r>
            <a:r>
              <a:rPr lang="en-US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free-to-play </a:t>
            </a:r>
            <a:r>
              <a:rPr lang="ru-RU" dirty="0" smtClean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моделью монетизации. Он/она хотят платить не за контент, а за уникальный опыт в его контексте. И он/она открыты для нового.  </a:t>
            </a:r>
            <a:endParaRPr lang="ru-RU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729" y="2510077"/>
            <a:ext cx="110029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ru-RU" sz="5400" dirty="0">
                <a:solidFill>
                  <a:schemeClr val="bg1"/>
                </a:solidFill>
                <a:latin typeface="Gotham Pro Black" charset="0"/>
                <a:ea typeface="Gotham Pro Black" charset="0"/>
                <a:cs typeface="Gotham Pro Black" charset="0"/>
              </a:rPr>
              <a:t>Переговоры и привлечение клиента </a:t>
            </a:r>
            <a:endParaRPr lang="en-US" sz="5300" b="1" dirty="0">
              <a:solidFill>
                <a:schemeClr val="bg1"/>
              </a:solidFill>
              <a:latin typeface="Gotham Pro Black" charset="0"/>
              <a:ea typeface="Gotham Pro Black" charset="0"/>
              <a:cs typeface="Gotham Pro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600" y="388800"/>
            <a:ext cx="1731752" cy="5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898</Words>
  <Application>Microsoft Office PowerPoint</Application>
  <PresentationFormat>Произвольный</PresentationFormat>
  <Paragraphs>138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Maxim Sorokin</cp:lastModifiedBy>
  <cp:revision>62</cp:revision>
  <dcterms:created xsi:type="dcterms:W3CDTF">2016-01-29T15:58:31Z</dcterms:created>
  <dcterms:modified xsi:type="dcterms:W3CDTF">2017-05-23T08:21:39Z</dcterms:modified>
</cp:coreProperties>
</file>